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712" r:id="rId6"/>
    <p:sldMasterId id="2147483754" r:id="rId7"/>
  </p:sldMasterIdLst>
  <p:notesMasterIdLst>
    <p:notesMasterId r:id="rId17"/>
  </p:notesMasterIdLst>
  <p:handoutMasterIdLst>
    <p:handoutMasterId r:id="rId18"/>
  </p:handoutMasterIdLst>
  <p:sldIdLst>
    <p:sldId id="270" r:id="rId8"/>
    <p:sldId id="281" r:id="rId9"/>
    <p:sldId id="274" r:id="rId10"/>
    <p:sldId id="275" r:id="rId11"/>
    <p:sldId id="276" r:id="rId12"/>
    <p:sldId id="307" r:id="rId13"/>
    <p:sldId id="312" r:id="rId14"/>
    <p:sldId id="314" r:id="rId15"/>
    <p:sldId id="272" r:id="rId16"/>
  </p:sldIdLst>
  <p:sldSz cx="12192000" cy="6858000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gerd Morian Andersson" initials="IMA" lastIdx="1" clrIdx="0">
    <p:extLst>
      <p:ext uri="{19B8F6BF-5375-455C-9EA6-DF929625EA0E}">
        <p15:presenceInfo xmlns:p15="http://schemas.microsoft.com/office/powerpoint/2012/main" userId="S-1-5-21-3767723875-3641016550-3046868103-18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86650" autoAdjust="0"/>
  </p:normalViewPr>
  <p:slideViewPr>
    <p:cSldViewPr showGuides="1">
      <p:cViewPr varScale="1">
        <p:scale>
          <a:sx n="101" d="100"/>
          <a:sy n="101" d="100"/>
        </p:scale>
        <p:origin x="103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5" d="100"/>
          <a:sy n="125" d="100"/>
        </p:scale>
        <p:origin x="41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customXml" Target="../customXml/item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8T10:44:51.16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E327-0BB1-439F-A6C8-2F06B30EAC7E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2076-BCB6-48EA-90FC-F0D968CD7C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592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C958B-A38C-47D6-83FD-060D3EAE371B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A52C-D564-4ECF-8CCD-2250F16E80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41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4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17613" y="1219200"/>
            <a:ext cx="9755187" cy="4419600"/>
          </a:xfr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Rubrik</a:t>
            </a:r>
            <a:br>
              <a:rPr lang="sv-SE" dirty="0" smtClean="0"/>
            </a:br>
            <a:r>
              <a:rPr lang="sv-SE" dirty="0" smtClean="0"/>
              <a:t>Underrubrik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08963" y="0"/>
            <a:ext cx="2756630" cy="1219200"/>
          </a:xfrm>
        </p:spPr>
        <p:txBody>
          <a:bodyPr/>
          <a:lstStyle/>
          <a:p>
            <a:fld id="{77247564-E29A-4039-A521-FA633551344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8403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4"/>
            <a:ext cx="9747250" cy="265112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946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987674"/>
            <a:ext cx="12192000" cy="265112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901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9747250" cy="44195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341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219200"/>
            <a:ext cx="12192000" cy="44195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73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1217613" y="2111375"/>
            <a:ext cx="4386262" cy="35226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2111375"/>
            <a:ext cx="4386263" cy="35226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99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1217613" y="3001963"/>
            <a:ext cx="4386262" cy="26320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3001963"/>
            <a:ext cx="4386263" cy="26320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95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1217613" y="1219201"/>
            <a:ext cx="4386262" cy="44148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1219201"/>
            <a:ext cx="4386263" cy="44148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7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2111375"/>
            <a:ext cx="4386263" cy="35226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1222375" y="2111375"/>
            <a:ext cx="4381500" cy="352266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56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2987675"/>
            <a:ext cx="4386263" cy="26463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1222375" y="2987675"/>
            <a:ext cx="4381500" cy="264636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203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1219201"/>
            <a:ext cx="4386263" cy="44148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1222375" y="1219201"/>
            <a:ext cx="4381500" cy="4414838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92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_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17613" y="1219200"/>
            <a:ext cx="9755187" cy="1768475"/>
          </a:xfr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Rubrik</a:t>
            </a:r>
            <a:br>
              <a:rPr lang="sv-SE" dirty="0" smtClean="0"/>
            </a:br>
            <a:r>
              <a:rPr lang="sv-SE" dirty="0" smtClean="0"/>
              <a:t>Underrubrik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08963" y="0"/>
            <a:ext cx="2756630" cy="1219200"/>
          </a:xfrm>
        </p:spPr>
        <p:txBody>
          <a:bodyPr/>
          <a:lstStyle/>
          <a:p>
            <a:fld id="{77247564-E29A-4039-A521-FA633551344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2375" y="3870325"/>
            <a:ext cx="9750425" cy="1768475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dirty="0" smtClean="0"/>
              <a:t>Namn Förnamn</a:t>
            </a:r>
          </a:p>
          <a:p>
            <a:pPr lvl="0"/>
            <a:r>
              <a:rPr lang="sv-SE" dirty="0" smtClean="0"/>
              <a:t>Titel/yrke</a:t>
            </a:r>
          </a:p>
          <a:p>
            <a:pPr lvl="0"/>
            <a:r>
              <a:rPr lang="sv-SE" dirty="0" smtClean="0"/>
              <a:t>Organisation/företag/avdelning</a:t>
            </a:r>
          </a:p>
        </p:txBody>
      </p:sp>
    </p:spTree>
    <p:extLst>
      <p:ext uri="{BB962C8B-B14F-4D97-AF65-F5344CB8AC3E}">
        <p14:creationId xmlns:p14="http://schemas.microsoft.com/office/powerpoint/2010/main" val="414472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101850"/>
            <a:ext cx="6342062" cy="3532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101850"/>
            <a:ext cx="2922588" cy="3532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51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987675"/>
            <a:ext cx="6342062" cy="264636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987674"/>
            <a:ext cx="2922588" cy="26463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932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8036656" y="1219200"/>
            <a:ext cx="2928937" cy="4419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7"/>
          </p:nvPr>
        </p:nvSpPr>
        <p:spPr>
          <a:xfrm>
            <a:off x="1222375" y="1219200"/>
            <a:ext cx="6335713" cy="4419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957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6342062" cy="353694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8048625" y="2101850"/>
            <a:ext cx="2924175" cy="35369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975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5"/>
            <a:ext cx="6342062" cy="265112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8048625" y="2987674"/>
            <a:ext cx="2924175" cy="26511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592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8036656" y="1219200"/>
            <a:ext cx="2928937" cy="4419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1217613" y="1219200"/>
            <a:ext cx="6335713" cy="44196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67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6342062" cy="353694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101850"/>
            <a:ext cx="2924175" cy="353694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838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5"/>
            <a:ext cx="6342062" cy="265112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987675"/>
            <a:ext cx="2924175" cy="265112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41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6342062" cy="44195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1219200"/>
            <a:ext cx="2924175" cy="44195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4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101850"/>
            <a:ext cx="2928937" cy="3532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101850"/>
            <a:ext cx="2922588" cy="3532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629151" y="2101850"/>
            <a:ext cx="2930524" cy="3532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57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63880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443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987674"/>
            <a:ext cx="2928937" cy="26463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987674"/>
            <a:ext cx="2922588" cy="26463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629151" y="2987674"/>
            <a:ext cx="2930524" cy="26463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255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1219200"/>
            <a:ext cx="2928937" cy="44148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1219200"/>
            <a:ext cx="2922588" cy="44148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629151" y="1219200"/>
            <a:ext cx="2930524" cy="44148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264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2928937" cy="35369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629150" y="2101850"/>
            <a:ext cx="2930525" cy="35369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101850"/>
            <a:ext cx="2924175" cy="35369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483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4"/>
            <a:ext cx="2928937" cy="265112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629150" y="2987674"/>
            <a:ext cx="2930525" cy="265112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987674"/>
            <a:ext cx="2924175" cy="265112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46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2928937" cy="44196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629150" y="1219200"/>
            <a:ext cx="2930525" cy="44196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1219200"/>
            <a:ext cx="2924175" cy="44196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372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ält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1222375" y="2104233"/>
            <a:ext cx="2435225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8534399" y="2104233"/>
            <a:ext cx="2431193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146550" y="2104233"/>
            <a:ext cx="3902075" cy="26543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257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_fält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121920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31373" y="121920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8045133" y="121920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217613" y="387096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4631373" y="387096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8045133" y="387096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44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2928937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638993" y="1219200"/>
            <a:ext cx="2928937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5"/>
          <p:cNvSpPr>
            <a:spLocks noGrp="1"/>
          </p:cNvSpPr>
          <p:nvPr>
            <p:ph type="pic" sz="quarter" idx="15"/>
          </p:nvPr>
        </p:nvSpPr>
        <p:spPr>
          <a:xfrm>
            <a:off x="8045133" y="1219200"/>
            <a:ext cx="2928937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1217613" y="3429000"/>
            <a:ext cx="2928937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638993" y="3429000"/>
            <a:ext cx="2928937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7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8045133" y="3429000"/>
            <a:ext cx="2928937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08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kollage-3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3657600" y="1219200"/>
            <a:ext cx="2893468" cy="17684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5121273" y="3026570"/>
            <a:ext cx="1431131" cy="8437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6584950" y="1219200"/>
            <a:ext cx="5607050" cy="35369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217613" y="3429000"/>
            <a:ext cx="3411537" cy="132715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99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-9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1226192" y="3004768"/>
            <a:ext cx="3402958" cy="2634032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1226191" y="1219200"/>
            <a:ext cx="1945633" cy="1772446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3193256" y="1219200"/>
            <a:ext cx="3388520" cy="1768475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4647572" y="3004768"/>
            <a:ext cx="3402958" cy="1751382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9"/>
          </p:nvPr>
        </p:nvSpPr>
        <p:spPr>
          <a:xfrm>
            <a:off x="4647573" y="4780389"/>
            <a:ext cx="2410452" cy="858411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20"/>
          </p:nvPr>
        </p:nvSpPr>
        <p:spPr>
          <a:xfrm>
            <a:off x="7085973" y="4780389"/>
            <a:ext cx="962652" cy="858411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21"/>
          </p:nvPr>
        </p:nvSpPr>
        <p:spPr>
          <a:xfrm>
            <a:off x="6598444" y="1219200"/>
            <a:ext cx="2905125" cy="1768475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5"/>
          <p:cNvSpPr>
            <a:spLocks noGrp="1"/>
          </p:cNvSpPr>
          <p:nvPr>
            <p:ph type="pic" sz="quarter" idx="22"/>
          </p:nvPr>
        </p:nvSpPr>
        <p:spPr>
          <a:xfrm>
            <a:off x="8070055" y="3004768"/>
            <a:ext cx="2895537" cy="2634032"/>
          </a:xfrm>
          <a:ln w="38100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23"/>
          </p:nvPr>
        </p:nvSpPr>
        <p:spPr>
          <a:xfrm>
            <a:off x="9518775" y="1221849"/>
            <a:ext cx="1456468" cy="1765826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57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097087"/>
            <a:ext cx="9747980" cy="353695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680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978198" y="692696"/>
            <a:ext cx="31683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600" spc="-15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Source Sans Pro Black" panose="020B0803030403020204" pitchFamily="34" charset="0"/>
              </a:rPr>
              <a:t>”</a:t>
            </a:r>
            <a:endParaRPr lang="sv-SE" sz="16600" spc="-150" dirty="0">
              <a:solidFill>
                <a:schemeClr val="tx1">
                  <a:lumMod val="25000"/>
                  <a:lumOff val="75000"/>
                </a:schemeClr>
              </a:solidFill>
              <a:latin typeface="Source Sans Pro Black" panose="020B0803030403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79700" y="1219200"/>
            <a:ext cx="8291512" cy="4419600"/>
          </a:xfrm>
        </p:spPr>
        <p:txBody>
          <a:bodyPr/>
          <a:lstStyle>
            <a:lvl1pPr>
              <a:defRPr b="1" i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023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71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17613" y="1219200"/>
            <a:ext cx="9755187" cy="4419600"/>
          </a:xfr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br>
              <a:rPr lang="sv-SE" dirty="0" smtClean="0"/>
            </a:b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0397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_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17613" y="1219200"/>
            <a:ext cx="9755187" cy="1768475"/>
          </a:xfr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br>
              <a:rPr lang="sv-SE" dirty="0" smtClean="0"/>
            </a:br>
            <a:r>
              <a:rPr lang="sv-SE" dirty="0" smtClean="0"/>
              <a:t>Underrubrik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2375" y="3870325"/>
            <a:ext cx="9750425" cy="1768475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dirty="0" smtClean="0"/>
              <a:t>Namn Förnamn</a:t>
            </a:r>
          </a:p>
          <a:p>
            <a:pPr lvl="0"/>
            <a:r>
              <a:rPr lang="sv-SE" dirty="0" smtClean="0"/>
              <a:t>Titel/yrke</a:t>
            </a:r>
          </a:p>
          <a:p>
            <a:pPr lvl="0"/>
            <a:r>
              <a:rPr lang="sv-SE" dirty="0" smtClean="0"/>
              <a:t>Organisation/företag/avdelning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4380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638801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442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097087"/>
            <a:ext cx="9747980" cy="3536951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61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987675"/>
            <a:ext cx="9747980" cy="26463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972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1219201"/>
            <a:ext cx="9747980" cy="44148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235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-bred_fält-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101850"/>
            <a:ext cx="975518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217613" y="3871912"/>
            <a:ext cx="975518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919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9747250" cy="353695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564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987675"/>
            <a:ext cx="9747980" cy="26463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23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101850"/>
            <a:ext cx="12192000" cy="353695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57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4"/>
            <a:ext cx="9747250" cy="26511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598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987674"/>
            <a:ext cx="12192000" cy="26511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35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9747250" cy="44195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191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219200"/>
            <a:ext cx="12192000" cy="44195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43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1217613" y="2111375"/>
            <a:ext cx="4386262" cy="35226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2111375"/>
            <a:ext cx="4386263" cy="35226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95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1217613" y="3001963"/>
            <a:ext cx="4386262" cy="263207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3001963"/>
            <a:ext cx="4386263" cy="263207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97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1217613" y="1219201"/>
            <a:ext cx="4386262" cy="44148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1219201"/>
            <a:ext cx="4386263" cy="44148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53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2111375"/>
            <a:ext cx="4386263" cy="35226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1222375" y="2111375"/>
            <a:ext cx="4381500" cy="3522663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49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2987675"/>
            <a:ext cx="4386263" cy="26463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1222375" y="2987675"/>
            <a:ext cx="4381500" cy="26463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5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1219201"/>
            <a:ext cx="9747980" cy="44148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91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6581775" y="1219201"/>
            <a:ext cx="4386263" cy="44148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1222375" y="1219201"/>
            <a:ext cx="4381500" cy="441483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118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101850"/>
            <a:ext cx="6342062" cy="35321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101850"/>
            <a:ext cx="2922588" cy="353218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675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987675"/>
            <a:ext cx="6342062" cy="2646362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987674"/>
            <a:ext cx="2922588" cy="26463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0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8036656" y="1219200"/>
            <a:ext cx="2928937" cy="44196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7"/>
          </p:nvPr>
        </p:nvSpPr>
        <p:spPr>
          <a:xfrm>
            <a:off x="1222375" y="1219200"/>
            <a:ext cx="6335713" cy="44196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5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6342062" cy="3536949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8048625" y="2101850"/>
            <a:ext cx="2924175" cy="35369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420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5"/>
            <a:ext cx="6342062" cy="2651124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8048625" y="2987674"/>
            <a:ext cx="2924175" cy="26511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226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8036656" y="1219200"/>
            <a:ext cx="2928937" cy="44196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1217613" y="1219200"/>
            <a:ext cx="6335713" cy="44196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81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6342062" cy="3536949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101850"/>
            <a:ext cx="2924175" cy="3536949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647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5"/>
            <a:ext cx="6342062" cy="2651124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987675"/>
            <a:ext cx="2924175" cy="2651124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69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6342062" cy="4419599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1219200"/>
            <a:ext cx="2924175" cy="4419599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2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-bred_fält-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8826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101850"/>
            <a:ext cx="975518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217613" y="3871912"/>
            <a:ext cx="975518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170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101850"/>
            <a:ext cx="2928937" cy="353218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101850"/>
            <a:ext cx="2922588" cy="353218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629151" y="2101850"/>
            <a:ext cx="2930524" cy="353218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37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2987674"/>
            <a:ext cx="2928937" cy="26463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2987674"/>
            <a:ext cx="2922588" cy="26463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629151" y="2987674"/>
            <a:ext cx="2930524" cy="26463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17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1219200"/>
            <a:ext cx="2928937" cy="44148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8048626" y="1219200"/>
            <a:ext cx="2922588" cy="44148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629151" y="1219200"/>
            <a:ext cx="2930524" cy="44148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573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2928937" cy="3536950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629150" y="2101850"/>
            <a:ext cx="2930525" cy="3536950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101850"/>
            <a:ext cx="2924175" cy="353695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617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7613" y="1219199"/>
            <a:ext cx="9753599" cy="176847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987674"/>
            <a:ext cx="2928937" cy="2651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629150" y="2987674"/>
            <a:ext cx="2930525" cy="2651125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2987674"/>
            <a:ext cx="2924175" cy="2651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5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2928937" cy="4419600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629150" y="1219200"/>
            <a:ext cx="2930525" cy="4419600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8048625" y="1219200"/>
            <a:ext cx="2924175" cy="44196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8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ält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1222375" y="2104233"/>
            <a:ext cx="2435225" cy="17684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8534399" y="2104233"/>
            <a:ext cx="2431193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146550" y="2104233"/>
            <a:ext cx="3902075" cy="26543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06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_fält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217613" y="121920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31373" y="121920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8045133" y="121920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217613" y="387096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4631373" y="387096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8045133" y="3870960"/>
            <a:ext cx="2928937" cy="1768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296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1217613" y="1219200"/>
            <a:ext cx="2928937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638993" y="1219200"/>
            <a:ext cx="2928937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5"/>
          <p:cNvSpPr>
            <a:spLocks noGrp="1"/>
          </p:cNvSpPr>
          <p:nvPr>
            <p:ph type="pic" sz="quarter" idx="15"/>
          </p:nvPr>
        </p:nvSpPr>
        <p:spPr>
          <a:xfrm>
            <a:off x="8045133" y="1219200"/>
            <a:ext cx="2928937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1217613" y="3429000"/>
            <a:ext cx="2928937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638993" y="3429000"/>
            <a:ext cx="2928937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17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8045133" y="3429000"/>
            <a:ext cx="2928937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666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kollage-3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3657600" y="1219200"/>
            <a:ext cx="2893468" cy="1768475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5121273" y="3026570"/>
            <a:ext cx="1431131" cy="843756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6584950" y="1219200"/>
            <a:ext cx="5607050" cy="353695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217613" y="3429000"/>
            <a:ext cx="3411537" cy="1327150"/>
          </a:xfr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65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7613" y="2101850"/>
            <a:ext cx="9747250" cy="35369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321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-9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1226192" y="3004768"/>
            <a:ext cx="3402958" cy="2634032"/>
          </a:xfrm>
          <a:ln w="28575"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1226191" y="1219200"/>
            <a:ext cx="1945633" cy="1772446"/>
          </a:xfrm>
          <a:ln w="28575">
            <a:noFill/>
          </a:ln>
        </p:spPr>
        <p:txBody>
          <a:bodyPr/>
          <a:lstStyle/>
          <a:p>
            <a:endParaRPr lang="sv-SE" dirty="0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3193256" y="1219200"/>
            <a:ext cx="3388520" cy="1768475"/>
          </a:xfrm>
          <a:ln w="28575"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4647572" y="3004768"/>
            <a:ext cx="3402958" cy="1751382"/>
          </a:xfrm>
          <a:ln w="28575"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9"/>
          </p:nvPr>
        </p:nvSpPr>
        <p:spPr>
          <a:xfrm>
            <a:off x="4647573" y="4780389"/>
            <a:ext cx="2410452" cy="858411"/>
          </a:xfrm>
          <a:ln w="28575">
            <a:noFill/>
          </a:ln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20"/>
          </p:nvPr>
        </p:nvSpPr>
        <p:spPr>
          <a:xfrm>
            <a:off x="7085973" y="4780389"/>
            <a:ext cx="962652" cy="858411"/>
          </a:xfrm>
          <a:ln w="28575">
            <a:noFill/>
          </a:ln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21"/>
          </p:nvPr>
        </p:nvSpPr>
        <p:spPr>
          <a:xfrm>
            <a:off x="6598444" y="1219200"/>
            <a:ext cx="2905125" cy="1768475"/>
          </a:xfrm>
          <a:ln w="28575"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5"/>
          <p:cNvSpPr>
            <a:spLocks noGrp="1"/>
          </p:cNvSpPr>
          <p:nvPr>
            <p:ph type="pic" sz="quarter" idx="22"/>
          </p:nvPr>
        </p:nvSpPr>
        <p:spPr>
          <a:xfrm>
            <a:off x="8070055" y="3004768"/>
            <a:ext cx="2895537" cy="2634032"/>
          </a:xfrm>
          <a:ln w="38100">
            <a:noFill/>
          </a:ln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23"/>
          </p:nvPr>
        </p:nvSpPr>
        <p:spPr>
          <a:xfrm>
            <a:off x="9518775" y="1221849"/>
            <a:ext cx="1456468" cy="1765826"/>
          </a:xfrm>
          <a:ln w="28575">
            <a:noFill/>
          </a:ln>
        </p:spPr>
        <p:txBody>
          <a:bodyPr/>
          <a:lstStyle/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695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978198" y="692696"/>
            <a:ext cx="31683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600" spc="-15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Source Sans Pro Black" panose="020B0803030403020204" pitchFamily="34" charset="0"/>
              </a:rPr>
              <a:t>”</a:t>
            </a:r>
            <a:endParaRPr lang="sv-SE" sz="16600" spc="-150" dirty="0">
              <a:solidFill>
                <a:schemeClr val="tx1">
                  <a:lumMod val="25000"/>
                  <a:lumOff val="75000"/>
                </a:schemeClr>
              </a:solidFill>
              <a:latin typeface="Source Sans Pro Black" panose="020B0803030403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79700" y="1219200"/>
            <a:ext cx="8291512" cy="4419600"/>
          </a:xfrm>
        </p:spPr>
        <p:txBody>
          <a:bodyPr/>
          <a:lstStyle>
            <a:lvl1pPr>
              <a:defRPr b="1" i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49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46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D6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</p:spPr>
        <p:txBody>
          <a:bodyPr/>
          <a:lstStyle/>
          <a:p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/>
          <a:lstStyle/>
          <a:p>
            <a:fld id="{B0A910B3-81F9-4718-8605-1D6F2BAEC241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917815"/>
            <a:ext cx="2260600" cy="3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85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rgbClr val="0D68B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3700" y="548680"/>
            <a:ext cx="11404600" cy="23876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A910B3-81F9-4718-8605-1D6F2BAEC241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4650" y="365125"/>
            <a:ext cx="11461750" cy="1325563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4650" y="1825625"/>
            <a:ext cx="114617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235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16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74650" y="1825625"/>
            <a:ext cx="564515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135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342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101850"/>
            <a:ext cx="12192000" cy="35369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37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>
          <a:xfrm>
            <a:off x="37465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/>
          </p:nvPr>
        </p:nvSpPr>
        <p:spPr>
          <a:xfrm>
            <a:off x="374650" y="1825625"/>
            <a:ext cx="10979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88173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>
          <a:xfrm>
            <a:off x="2006600" y="365125"/>
            <a:ext cx="838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/>
          </p:nvPr>
        </p:nvSpPr>
        <p:spPr>
          <a:xfrm>
            <a:off x="2006600" y="1825625"/>
            <a:ext cx="838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932996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141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856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93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49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/>
          <p:cNvSpPr>
            <a:spLocks noGrp="1"/>
          </p:cNvSpPr>
          <p:nvPr>
            <p:ph type="title"/>
          </p:nvPr>
        </p:nvSpPr>
        <p:spPr>
          <a:xfrm>
            <a:off x="37465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idx="1"/>
          </p:nvPr>
        </p:nvSpPr>
        <p:spPr>
          <a:xfrm>
            <a:off x="374650" y="1825625"/>
            <a:ext cx="10979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264352" y="6356350"/>
            <a:ext cx="2743200" cy="365125"/>
          </a:xfrm>
        </p:spPr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435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/>
          <p:cNvSpPr>
            <a:spLocks noGrp="1"/>
          </p:cNvSpPr>
          <p:nvPr>
            <p:ph type="title"/>
          </p:nvPr>
        </p:nvSpPr>
        <p:spPr>
          <a:xfrm>
            <a:off x="1162050" y="365125"/>
            <a:ext cx="9772650" cy="132556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idx="1"/>
          </p:nvPr>
        </p:nvSpPr>
        <p:spPr>
          <a:xfrm>
            <a:off x="1162050" y="1825625"/>
            <a:ext cx="9772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2643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089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12712" y="474134"/>
            <a:ext cx="9223021" cy="5344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2643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691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58670" y="1445778"/>
            <a:ext cx="8663873" cy="1348671"/>
          </a:xfrm>
          <a:prstGeom prst="rect">
            <a:avLst/>
          </a:prstGeom>
        </p:spPr>
        <p:txBody>
          <a:bodyPr anchor="b"/>
          <a:lstStyle>
            <a:lvl1pPr algn="ctr">
              <a:defRPr sz="4267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758670" y="2836653"/>
            <a:ext cx="8674663" cy="9180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0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7046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0" name="RASTER" hidden="1"/>
          <p:cNvGrpSpPr>
            <a:grpSpLocks noChangeAspect="1"/>
          </p:cNvGrpSpPr>
          <p:nvPr userDrawn="1"/>
        </p:nvGrpSpPr>
        <p:grpSpPr bwMode="auto">
          <a:xfrm>
            <a:off x="1588" y="-1"/>
            <a:ext cx="12190412" cy="6859031"/>
            <a:chOff x="1" y="0"/>
            <a:chExt cx="6336" cy="3565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6336" cy="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635" y="634"/>
              <a:ext cx="5068" cy="2297"/>
            </a:xfrm>
            <a:prstGeom prst="rect">
              <a:avLst/>
            </a:prstGeom>
            <a:solidFill>
              <a:srgbClr val="E9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635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7"/>
            <p:cNvSpPr>
              <a:spLocks noChangeArrowheads="1"/>
            </p:cNvSpPr>
            <p:nvPr userDrawn="1"/>
          </p:nvSpPr>
          <p:spPr bwMode="auto">
            <a:xfrm>
              <a:off x="1141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Rectangle 8"/>
            <p:cNvSpPr>
              <a:spLocks noChangeArrowheads="1"/>
            </p:cNvSpPr>
            <p:nvPr userDrawn="1"/>
          </p:nvSpPr>
          <p:spPr bwMode="auto">
            <a:xfrm>
              <a:off x="1649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>
              <a:off x="2155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2662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3169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>
              <a:off x="3676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>
              <a:off x="4183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4689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>
              <a:off x="5197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Line 16"/>
            <p:cNvSpPr>
              <a:spLocks noChangeShapeType="1"/>
            </p:cNvSpPr>
            <p:nvPr userDrawn="1"/>
          </p:nvSpPr>
          <p:spPr bwMode="auto">
            <a:xfrm>
              <a:off x="1" y="634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Line 17"/>
            <p:cNvSpPr>
              <a:spLocks noChangeShapeType="1"/>
            </p:cNvSpPr>
            <p:nvPr userDrawn="1"/>
          </p:nvSpPr>
          <p:spPr bwMode="auto">
            <a:xfrm>
              <a:off x="1" y="1093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Line 18"/>
            <p:cNvSpPr>
              <a:spLocks noChangeShapeType="1"/>
            </p:cNvSpPr>
            <p:nvPr userDrawn="1"/>
          </p:nvSpPr>
          <p:spPr bwMode="auto">
            <a:xfrm>
              <a:off x="1" y="1553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Line 19"/>
            <p:cNvSpPr>
              <a:spLocks noChangeShapeType="1"/>
            </p:cNvSpPr>
            <p:nvPr userDrawn="1"/>
          </p:nvSpPr>
          <p:spPr bwMode="auto">
            <a:xfrm>
              <a:off x="1" y="2012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Line 20"/>
            <p:cNvSpPr>
              <a:spLocks noChangeShapeType="1"/>
            </p:cNvSpPr>
            <p:nvPr userDrawn="1"/>
          </p:nvSpPr>
          <p:spPr bwMode="auto">
            <a:xfrm>
              <a:off x="1" y="2472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Line 21"/>
            <p:cNvSpPr>
              <a:spLocks noChangeShapeType="1"/>
            </p:cNvSpPr>
            <p:nvPr userDrawn="1"/>
          </p:nvSpPr>
          <p:spPr bwMode="auto">
            <a:xfrm>
              <a:off x="1" y="2931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Line 22"/>
            <p:cNvSpPr>
              <a:spLocks noChangeShapeType="1"/>
            </p:cNvSpPr>
            <p:nvPr userDrawn="1"/>
          </p:nvSpPr>
          <p:spPr bwMode="auto">
            <a:xfrm>
              <a:off x="635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Line 23"/>
            <p:cNvSpPr>
              <a:spLocks noChangeShapeType="1"/>
            </p:cNvSpPr>
            <p:nvPr userDrawn="1"/>
          </p:nvSpPr>
          <p:spPr bwMode="auto">
            <a:xfrm>
              <a:off x="1141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Line 24"/>
            <p:cNvSpPr>
              <a:spLocks noChangeShapeType="1"/>
            </p:cNvSpPr>
            <p:nvPr userDrawn="1"/>
          </p:nvSpPr>
          <p:spPr bwMode="auto">
            <a:xfrm>
              <a:off x="164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Line 25"/>
            <p:cNvSpPr>
              <a:spLocks noChangeShapeType="1"/>
            </p:cNvSpPr>
            <p:nvPr userDrawn="1"/>
          </p:nvSpPr>
          <p:spPr bwMode="auto">
            <a:xfrm>
              <a:off x="2155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Line 26"/>
            <p:cNvSpPr>
              <a:spLocks noChangeShapeType="1"/>
            </p:cNvSpPr>
            <p:nvPr userDrawn="1"/>
          </p:nvSpPr>
          <p:spPr bwMode="auto">
            <a:xfrm>
              <a:off x="2662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Line 27"/>
            <p:cNvSpPr>
              <a:spLocks noChangeShapeType="1"/>
            </p:cNvSpPr>
            <p:nvPr userDrawn="1"/>
          </p:nvSpPr>
          <p:spPr bwMode="auto">
            <a:xfrm>
              <a:off x="316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Line 28"/>
            <p:cNvSpPr>
              <a:spLocks noChangeShapeType="1"/>
            </p:cNvSpPr>
            <p:nvPr userDrawn="1"/>
          </p:nvSpPr>
          <p:spPr bwMode="auto">
            <a:xfrm>
              <a:off x="3676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Line 29"/>
            <p:cNvSpPr>
              <a:spLocks noChangeShapeType="1"/>
            </p:cNvSpPr>
            <p:nvPr userDrawn="1"/>
          </p:nvSpPr>
          <p:spPr bwMode="auto">
            <a:xfrm>
              <a:off x="4183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Line 30"/>
            <p:cNvSpPr>
              <a:spLocks noChangeShapeType="1"/>
            </p:cNvSpPr>
            <p:nvPr userDrawn="1"/>
          </p:nvSpPr>
          <p:spPr bwMode="auto">
            <a:xfrm>
              <a:off x="468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Line 31"/>
            <p:cNvSpPr>
              <a:spLocks noChangeShapeType="1"/>
            </p:cNvSpPr>
            <p:nvPr userDrawn="1"/>
          </p:nvSpPr>
          <p:spPr bwMode="auto">
            <a:xfrm>
              <a:off x="5197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Line 32"/>
            <p:cNvSpPr>
              <a:spLocks noChangeShapeType="1"/>
            </p:cNvSpPr>
            <p:nvPr userDrawn="1"/>
          </p:nvSpPr>
          <p:spPr bwMode="auto">
            <a:xfrm>
              <a:off x="5703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Rectangle 33"/>
            <p:cNvSpPr>
              <a:spLocks noChangeArrowheads="1"/>
            </p:cNvSpPr>
            <p:nvPr userDrawn="1"/>
          </p:nvSpPr>
          <p:spPr bwMode="auto">
            <a:xfrm>
              <a:off x="635" y="634"/>
              <a:ext cx="5068" cy="2297"/>
            </a:xfrm>
            <a:prstGeom prst="rect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Line 34"/>
            <p:cNvSpPr>
              <a:spLocks noChangeShapeType="1"/>
            </p:cNvSpPr>
            <p:nvPr userDrawn="1"/>
          </p:nvSpPr>
          <p:spPr bwMode="auto">
            <a:xfrm>
              <a:off x="63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Line 35"/>
            <p:cNvSpPr>
              <a:spLocks noChangeShapeType="1"/>
            </p:cNvSpPr>
            <p:nvPr userDrawn="1"/>
          </p:nvSpPr>
          <p:spPr bwMode="auto">
            <a:xfrm>
              <a:off x="1141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Line 36"/>
            <p:cNvSpPr>
              <a:spLocks noChangeShapeType="1"/>
            </p:cNvSpPr>
            <p:nvPr userDrawn="1"/>
          </p:nvSpPr>
          <p:spPr bwMode="auto">
            <a:xfrm>
              <a:off x="1141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Line 37"/>
            <p:cNvSpPr>
              <a:spLocks noChangeShapeType="1"/>
            </p:cNvSpPr>
            <p:nvPr userDrawn="1"/>
          </p:nvSpPr>
          <p:spPr bwMode="auto">
            <a:xfrm>
              <a:off x="164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Line 38"/>
            <p:cNvSpPr>
              <a:spLocks noChangeShapeType="1"/>
            </p:cNvSpPr>
            <p:nvPr userDrawn="1"/>
          </p:nvSpPr>
          <p:spPr bwMode="auto">
            <a:xfrm>
              <a:off x="164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Line 39"/>
            <p:cNvSpPr>
              <a:spLocks noChangeShapeType="1"/>
            </p:cNvSpPr>
            <p:nvPr userDrawn="1"/>
          </p:nvSpPr>
          <p:spPr bwMode="auto">
            <a:xfrm>
              <a:off x="215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Line 40"/>
            <p:cNvSpPr>
              <a:spLocks noChangeShapeType="1"/>
            </p:cNvSpPr>
            <p:nvPr userDrawn="1"/>
          </p:nvSpPr>
          <p:spPr bwMode="auto">
            <a:xfrm>
              <a:off x="215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Line 41"/>
            <p:cNvSpPr>
              <a:spLocks noChangeShapeType="1"/>
            </p:cNvSpPr>
            <p:nvPr userDrawn="1"/>
          </p:nvSpPr>
          <p:spPr bwMode="auto">
            <a:xfrm>
              <a:off x="2662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Line 42"/>
            <p:cNvSpPr>
              <a:spLocks noChangeShapeType="1"/>
            </p:cNvSpPr>
            <p:nvPr userDrawn="1"/>
          </p:nvSpPr>
          <p:spPr bwMode="auto">
            <a:xfrm>
              <a:off x="2662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Line 43"/>
            <p:cNvSpPr>
              <a:spLocks noChangeShapeType="1"/>
            </p:cNvSpPr>
            <p:nvPr userDrawn="1"/>
          </p:nvSpPr>
          <p:spPr bwMode="auto">
            <a:xfrm>
              <a:off x="316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Line 44"/>
            <p:cNvSpPr>
              <a:spLocks noChangeShapeType="1"/>
            </p:cNvSpPr>
            <p:nvPr userDrawn="1"/>
          </p:nvSpPr>
          <p:spPr bwMode="auto">
            <a:xfrm>
              <a:off x="316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Line 45"/>
            <p:cNvSpPr>
              <a:spLocks noChangeShapeType="1"/>
            </p:cNvSpPr>
            <p:nvPr userDrawn="1"/>
          </p:nvSpPr>
          <p:spPr bwMode="auto">
            <a:xfrm>
              <a:off x="3676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Line 46"/>
            <p:cNvSpPr>
              <a:spLocks noChangeShapeType="1"/>
            </p:cNvSpPr>
            <p:nvPr userDrawn="1"/>
          </p:nvSpPr>
          <p:spPr bwMode="auto">
            <a:xfrm>
              <a:off x="3676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Line 47"/>
            <p:cNvSpPr>
              <a:spLocks noChangeShapeType="1"/>
            </p:cNvSpPr>
            <p:nvPr userDrawn="1"/>
          </p:nvSpPr>
          <p:spPr bwMode="auto">
            <a:xfrm>
              <a:off x="418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Line 48"/>
            <p:cNvSpPr>
              <a:spLocks noChangeShapeType="1"/>
            </p:cNvSpPr>
            <p:nvPr userDrawn="1"/>
          </p:nvSpPr>
          <p:spPr bwMode="auto">
            <a:xfrm>
              <a:off x="418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Line 49"/>
            <p:cNvSpPr>
              <a:spLocks noChangeShapeType="1"/>
            </p:cNvSpPr>
            <p:nvPr userDrawn="1"/>
          </p:nvSpPr>
          <p:spPr bwMode="auto">
            <a:xfrm>
              <a:off x="468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Line 50"/>
            <p:cNvSpPr>
              <a:spLocks noChangeShapeType="1"/>
            </p:cNvSpPr>
            <p:nvPr userDrawn="1"/>
          </p:nvSpPr>
          <p:spPr bwMode="auto">
            <a:xfrm>
              <a:off x="468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Line 51"/>
            <p:cNvSpPr>
              <a:spLocks noChangeShapeType="1"/>
            </p:cNvSpPr>
            <p:nvPr userDrawn="1"/>
          </p:nvSpPr>
          <p:spPr bwMode="auto">
            <a:xfrm>
              <a:off x="5197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Line 52"/>
            <p:cNvSpPr>
              <a:spLocks noChangeShapeType="1"/>
            </p:cNvSpPr>
            <p:nvPr userDrawn="1"/>
          </p:nvSpPr>
          <p:spPr bwMode="auto">
            <a:xfrm>
              <a:off x="5197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Line 53"/>
            <p:cNvSpPr>
              <a:spLocks noChangeShapeType="1"/>
            </p:cNvSpPr>
            <p:nvPr userDrawn="1"/>
          </p:nvSpPr>
          <p:spPr bwMode="auto">
            <a:xfrm>
              <a:off x="570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0787" y="2108758"/>
            <a:ext cx="9750425" cy="35252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8963" y="0"/>
            <a:ext cx="2756630" cy="12120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300">
                <a:solidFill>
                  <a:schemeClr val="tx1"/>
                </a:solidFill>
              </a:defRPr>
            </a:lvl1pPr>
          </a:lstStyle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/>
          <p:cNvSpPr txBox="1"/>
          <p:nvPr userDrawn="1"/>
        </p:nvSpPr>
        <p:spPr>
          <a:xfrm>
            <a:off x="1217539" y="6196253"/>
            <a:ext cx="414813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sv-SE" sz="900" spc="300" dirty="0" smtClean="0">
                <a:latin typeface="Source Sans Pro" panose="020B0503030403020204" pitchFamily="34" charset="0"/>
              </a:rPr>
              <a:t>NORRBOTTEN.SE</a:t>
            </a:r>
            <a:endParaRPr lang="sv-SE" sz="900" spc="300" dirty="0">
              <a:latin typeface="Source Sans Pro" panose="020B0503030403020204" pitchFamily="34" charset="0"/>
            </a:endParaRPr>
          </a:p>
        </p:txBody>
      </p:sp>
      <p:grpSp>
        <p:nvGrpSpPr>
          <p:cNvPr id="144" name="Grupp 143"/>
          <p:cNvGrpSpPr/>
          <p:nvPr userDrawn="1"/>
        </p:nvGrpSpPr>
        <p:grpSpPr>
          <a:xfrm>
            <a:off x="9389336" y="6076780"/>
            <a:ext cx="1576257" cy="238946"/>
            <a:chOff x="11130039" y="2821913"/>
            <a:chExt cx="649288" cy="98426"/>
          </a:xfrm>
        </p:grpSpPr>
        <p:sp>
          <p:nvSpPr>
            <p:cNvPr id="124" name="Oval 65"/>
            <p:cNvSpPr>
              <a:spLocks noChangeArrowheads="1"/>
            </p:cNvSpPr>
            <p:nvPr userDrawn="1"/>
          </p:nvSpPr>
          <p:spPr bwMode="auto">
            <a:xfrm>
              <a:off x="11233227" y="2821913"/>
              <a:ext cx="34925" cy="34925"/>
            </a:xfrm>
            <a:prstGeom prst="ellipse">
              <a:avLst/>
            </a:prstGeom>
            <a:solidFill>
              <a:srgbClr val="EC6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5" name="Freeform 66"/>
            <p:cNvSpPr>
              <a:spLocks/>
            </p:cNvSpPr>
            <p:nvPr userDrawn="1"/>
          </p:nvSpPr>
          <p:spPr bwMode="auto">
            <a:xfrm>
              <a:off x="11130039" y="2829851"/>
              <a:ext cx="180975" cy="85725"/>
            </a:xfrm>
            <a:custGeom>
              <a:avLst/>
              <a:gdLst>
                <a:gd name="T0" fmla="*/ 454 w 683"/>
                <a:gd name="T1" fmla="*/ 244 h 318"/>
                <a:gd name="T2" fmla="*/ 652 w 683"/>
                <a:gd name="T3" fmla="*/ 1 h 318"/>
                <a:gd name="T4" fmla="*/ 683 w 683"/>
                <a:gd name="T5" fmla="*/ 37 h 318"/>
                <a:gd name="T6" fmla="*/ 454 w 683"/>
                <a:gd name="T7" fmla="*/ 318 h 318"/>
                <a:gd name="T8" fmla="*/ 255 w 683"/>
                <a:gd name="T9" fmla="*/ 74 h 318"/>
                <a:gd name="T10" fmla="*/ 89 w 683"/>
                <a:gd name="T11" fmla="*/ 279 h 318"/>
                <a:gd name="T12" fmla="*/ 59 w 683"/>
                <a:gd name="T13" fmla="*/ 316 h 318"/>
                <a:gd name="T14" fmla="*/ 55 w 683"/>
                <a:gd name="T15" fmla="*/ 316 h 318"/>
                <a:gd name="T16" fmla="*/ 0 w 683"/>
                <a:gd name="T17" fmla="*/ 316 h 318"/>
                <a:gd name="T18" fmla="*/ 256 w 683"/>
                <a:gd name="T19" fmla="*/ 0 h 318"/>
                <a:gd name="T20" fmla="*/ 454 w 683"/>
                <a:gd name="T21" fmla="*/ 24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3" h="318">
                  <a:moveTo>
                    <a:pt x="454" y="244"/>
                  </a:moveTo>
                  <a:cubicBezTo>
                    <a:pt x="652" y="1"/>
                    <a:pt x="652" y="1"/>
                    <a:pt x="652" y="1"/>
                  </a:cubicBezTo>
                  <a:cubicBezTo>
                    <a:pt x="663" y="12"/>
                    <a:pt x="672" y="25"/>
                    <a:pt x="683" y="37"/>
                  </a:cubicBezTo>
                  <a:cubicBezTo>
                    <a:pt x="454" y="318"/>
                    <a:pt x="454" y="318"/>
                    <a:pt x="454" y="318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89" y="279"/>
                    <a:pt x="89" y="279"/>
                    <a:pt x="89" y="279"/>
                  </a:cubicBezTo>
                  <a:cubicBezTo>
                    <a:pt x="59" y="316"/>
                    <a:pt x="59" y="316"/>
                    <a:pt x="59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454" y="244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6" name="Freeform 67"/>
            <p:cNvSpPr>
              <a:spLocks/>
            </p:cNvSpPr>
            <p:nvPr userDrawn="1"/>
          </p:nvSpPr>
          <p:spPr bwMode="auto">
            <a:xfrm>
              <a:off x="11258627" y="2829851"/>
              <a:ext cx="158750" cy="90488"/>
            </a:xfrm>
            <a:custGeom>
              <a:avLst/>
              <a:gdLst>
                <a:gd name="T0" fmla="*/ 103 w 596"/>
                <a:gd name="T1" fmla="*/ 261 h 335"/>
                <a:gd name="T2" fmla="*/ 103 w 596"/>
                <a:gd name="T3" fmla="*/ 261 h 335"/>
                <a:gd name="T4" fmla="*/ 184 w 596"/>
                <a:gd name="T5" fmla="*/ 281 h 335"/>
                <a:gd name="T6" fmla="*/ 273 w 596"/>
                <a:gd name="T7" fmla="*/ 273 h 335"/>
                <a:gd name="T8" fmla="*/ 400 w 596"/>
                <a:gd name="T9" fmla="*/ 263 h 335"/>
                <a:gd name="T10" fmla="*/ 523 w 596"/>
                <a:gd name="T11" fmla="*/ 282 h 335"/>
                <a:gd name="T12" fmla="*/ 564 w 596"/>
                <a:gd name="T13" fmla="*/ 270 h 335"/>
                <a:gd name="T14" fmla="*/ 596 w 596"/>
                <a:gd name="T15" fmla="*/ 309 h 335"/>
                <a:gd name="T16" fmla="*/ 445 w 596"/>
                <a:gd name="T17" fmla="*/ 323 h 335"/>
                <a:gd name="T18" fmla="*/ 337 w 596"/>
                <a:gd name="T19" fmla="*/ 306 h 335"/>
                <a:gd name="T20" fmla="*/ 235 w 596"/>
                <a:gd name="T21" fmla="*/ 328 h 335"/>
                <a:gd name="T22" fmla="*/ 140 w 596"/>
                <a:gd name="T23" fmla="*/ 319 h 335"/>
                <a:gd name="T24" fmla="*/ 0 w 596"/>
                <a:gd name="T25" fmla="*/ 315 h 335"/>
                <a:gd name="T26" fmla="*/ 257 w 596"/>
                <a:gd name="T27" fmla="*/ 0 h 335"/>
                <a:gd name="T28" fmla="*/ 286 w 596"/>
                <a:gd name="T29" fmla="*/ 36 h 335"/>
                <a:gd name="T30" fmla="*/ 103 w 596"/>
                <a:gd name="T31" fmla="*/ 26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6" h="335">
                  <a:moveTo>
                    <a:pt x="103" y="261"/>
                  </a:moveTo>
                  <a:cubicBezTo>
                    <a:pt x="103" y="261"/>
                    <a:pt x="103" y="261"/>
                    <a:pt x="103" y="261"/>
                  </a:cubicBezTo>
                  <a:cubicBezTo>
                    <a:pt x="131" y="266"/>
                    <a:pt x="155" y="279"/>
                    <a:pt x="184" y="281"/>
                  </a:cubicBezTo>
                  <a:cubicBezTo>
                    <a:pt x="214" y="285"/>
                    <a:pt x="245" y="282"/>
                    <a:pt x="273" y="273"/>
                  </a:cubicBezTo>
                  <a:cubicBezTo>
                    <a:pt x="311" y="259"/>
                    <a:pt x="358" y="253"/>
                    <a:pt x="400" y="263"/>
                  </a:cubicBezTo>
                  <a:cubicBezTo>
                    <a:pt x="438" y="275"/>
                    <a:pt x="479" y="288"/>
                    <a:pt x="523" y="282"/>
                  </a:cubicBezTo>
                  <a:cubicBezTo>
                    <a:pt x="537" y="280"/>
                    <a:pt x="551" y="276"/>
                    <a:pt x="564" y="270"/>
                  </a:cubicBezTo>
                  <a:cubicBezTo>
                    <a:pt x="574" y="282"/>
                    <a:pt x="585" y="296"/>
                    <a:pt x="596" y="309"/>
                  </a:cubicBezTo>
                  <a:cubicBezTo>
                    <a:pt x="553" y="332"/>
                    <a:pt x="493" y="335"/>
                    <a:pt x="445" y="323"/>
                  </a:cubicBezTo>
                  <a:cubicBezTo>
                    <a:pt x="411" y="312"/>
                    <a:pt x="376" y="301"/>
                    <a:pt x="337" y="306"/>
                  </a:cubicBezTo>
                  <a:cubicBezTo>
                    <a:pt x="301" y="308"/>
                    <a:pt x="270" y="324"/>
                    <a:pt x="235" y="328"/>
                  </a:cubicBezTo>
                  <a:cubicBezTo>
                    <a:pt x="202" y="332"/>
                    <a:pt x="169" y="329"/>
                    <a:pt x="140" y="319"/>
                  </a:cubicBezTo>
                  <a:cubicBezTo>
                    <a:pt x="98" y="302"/>
                    <a:pt x="43" y="301"/>
                    <a:pt x="0" y="315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86" y="36"/>
                    <a:pt x="286" y="36"/>
                    <a:pt x="286" y="36"/>
                  </a:cubicBezTo>
                  <a:lnTo>
                    <a:pt x="103" y="261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7" name="Freeform 68"/>
            <p:cNvSpPr>
              <a:spLocks/>
            </p:cNvSpPr>
            <p:nvPr userDrawn="1"/>
          </p:nvSpPr>
          <p:spPr bwMode="auto">
            <a:xfrm>
              <a:off x="11296727" y="2831438"/>
              <a:ext cx="107950" cy="69850"/>
            </a:xfrm>
            <a:custGeom>
              <a:avLst/>
              <a:gdLst>
                <a:gd name="T0" fmla="*/ 90 w 404"/>
                <a:gd name="T1" fmla="*/ 210 h 263"/>
                <a:gd name="T2" fmla="*/ 90 w 404"/>
                <a:gd name="T3" fmla="*/ 210 h 263"/>
                <a:gd name="T4" fmla="*/ 207 w 404"/>
                <a:gd name="T5" fmla="*/ 187 h 263"/>
                <a:gd name="T6" fmla="*/ 328 w 404"/>
                <a:gd name="T7" fmla="*/ 210 h 263"/>
                <a:gd name="T8" fmla="*/ 370 w 404"/>
                <a:gd name="T9" fmla="*/ 208 h 263"/>
                <a:gd name="T10" fmla="*/ 404 w 404"/>
                <a:gd name="T11" fmla="*/ 250 h 263"/>
                <a:gd name="T12" fmla="*/ 292 w 404"/>
                <a:gd name="T13" fmla="*/ 249 h 263"/>
                <a:gd name="T14" fmla="*/ 171 w 404"/>
                <a:gd name="T15" fmla="*/ 237 h 263"/>
                <a:gd name="T16" fmla="*/ 62 w 404"/>
                <a:gd name="T17" fmla="*/ 258 h 263"/>
                <a:gd name="T18" fmla="*/ 0 w 404"/>
                <a:gd name="T19" fmla="*/ 248 h 263"/>
                <a:gd name="T20" fmla="*/ 202 w 404"/>
                <a:gd name="T21" fmla="*/ 0 h 263"/>
                <a:gd name="T22" fmla="*/ 231 w 404"/>
                <a:gd name="T23" fmla="*/ 36 h 263"/>
                <a:gd name="T24" fmla="*/ 90 w 404"/>
                <a:gd name="T25" fmla="*/ 21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263">
                  <a:moveTo>
                    <a:pt x="90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130" y="207"/>
                    <a:pt x="164" y="186"/>
                    <a:pt x="207" y="187"/>
                  </a:cubicBezTo>
                  <a:cubicBezTo>
                    <a:pt x="250" y="184"/>
                    <a:pt x="287" y="204"/>
                    <a:pt x="328" y="210"/>
                  </a:cubicBezTo>
                  <a:cubicBezTo>
                    <a:pt x="342" y="211"/>
                    <a:pt x="358" y="210"/>
                    <a:pt x="370" y="208"/>
                  </a:cubicBezTo>
                  <a:cubicBezTo>
                    <a:pt x="404" y="250"/>
                    <a:pt x="404" y="250"/>
                    <a:pt x="404" y="250"/>
                  </a:cubicBezTo>
                  <a:cubicBezTo>
                    <a:pt x="370" y="263"/>
                    <a:pt x="326" y="259"/>
                    <a:pt x="292" y="249"/>
                  </a:cubicBezTo>
                  <a:cubicBezTo>
                    <a:pt x="256" y="236"/>
                    <a:pt x="212" y="227"/>
                    <a:pt x="171" y="237"/>
                  </a:cubicBezTo>
                  <a:cubicBezTo>
                    <a:pt x="135" y="245"/>
                    <a:pt x="101" y="259"/>
                    <a:pt x="62" y="258"/>
                  </a:cubicBezTo>
                  <a:cubicBezTo>
                    <a:pt x="40" y="257"/>
                    <a:pt x="19" y="254"/>
                    <a:pt x="0" y="248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31" y="36"/>
                    <a:pt x="231" y="36"/>
                    <a:pt x="231" y="36"/>
                  </a:cubicBezTo>
                  <a:lnTo>
                    <a:pt x="90" y="21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8" name="Freeform 69"/>
            <p:cNvSpPr>
              <a:spLocks noEditPoints="1"/>
            </p:cNvSpPr>
            <p:nvPr userDrawn="1"/>
          </p:nvSpPr>
          <p:spPr bwMode="auto">
            <a:xfrm>
              <a:off x="11439602" y="2831438"/>
              <a:ext cx="25400" cy="34925"/>
            </a:xfrm>
            <a:custGeom>
              <a:avLst/>
              <a:gdLst>
                <a:gd name="T0" fmla="*/ 0 w 98"/>
                <a:gd name="T1" fmla="*/ 0 h 136"/>
                <a:gd name="T2" fmla="*/ 41 w 98"/>
                <a:gd name="T3" fmla="*/ 0 h 136"/>
                <a:gd name="T4" fmla="*/ 90 w 98"/>
                <a:gd name="T5" fmla="*/ 39 h 136"/>
                <a:gd name="T6" fmla="*/ 86 w 98"/>
                <a:gd name="T7" fmla="*/ 56 h 136"/>
                <a:gd name="T8" fmla="*/ 76 w 98"/>
                <a:gd name="T9" fmla="*/ 68 h 136"/>
                <a:gd name="T10" fmla="*/ 60 w 98"/>
                <a:gd name="T11" fmla="*/ 74 h 136"/>
                <a:gd name="T12" fmla="*/ 98 w 98"/>
                <a:gd name="T13" fmla="*/ 136 h 136"/>
                <a:gd name="T14" fmla="*/ 64 w 98"/>
                <a:gd name="T15" fmla="*/ 136 h 136"/>
                <a:gd name="T16" fmla="*/ 29 w 98"/>
                <a:gd name="T17" fmla="*/ 72 h 136"/>
                <a:gd name="T18" fmla="*/ 29 w 98"/>
                <a:gd name="T19" fmla="*/ 136 h 136"/>
                <a:gd name="T20" fmla="*/ 0 w 98"/>
                <a:gd name="T21" fmla="*/ 136 h 136"/>
                <a:gd name="T22" fmla="*/ 0 w 98"/>
                <a:gd name="T23" fmla="*/ 0 h 136"/>
                <a:gd name="T24" fmla="*/ 33 w 98"/>
                <a:gd name="T25" fmla="*/ 58 h 136"/>
                <a:gd name="T26" fmla="*/ 49 w 98"/>
                <a:gd name="T27" fmla="*/ 57 h 136"/>
                <a:gd name="T28" fmla="*/ 58 w 98"/>
                <a:gd name="T29" fmla="*/ 52 h 136"/>
                <a:gd name="T30" fmla="*/ 62 w 98"/>
                <a:gd name="T31" fmla="*/ 41 h 136"/>
                <a:gd name="T32" fmla="*/ 59 w 98"/>
                <a:gd name="T33" fmla="*/ 29 h 136"/>
                <a:gd name="T34" fmla="*/ 49 w 98"/>
                <a:gd name="T35" fmla="*/ 24 h 136"/>
                <a:gd name="T36" fmla="*/ 33 w 98"/>
                <a:gd name="T37" fmla="*/ 22 h 136"/>
                <a:gd name="T38" fmla="*/ 29 w 98"/>
                <a:gd name="T39" fmla="*/ 22 h 136"/>
                <a:gd name="T40" fmla="*/ 29 w 98"/>
                <a:gd name="T41" fmla="*/ 58 h 136"/>
                <a:gd name="T42" fmla="*/ 33 w 98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9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9" name="Freeform 70"/>
            <p:cNvSpPr>
              <a:spLocks/>
            </p:cNvSpPr>
            <p:nvPr userDrawn="1"/>
          </p:nvSpPr>
          <p:spPr bwMode="auto">
            <a:xfrm>
              <a:off x="11471352" y="2831438"/>
              <a:ext cx="20638" cy="34925"/>
            </a:xfrm>
            <a:custGeom>
              <a:avLst/>
              <a:gdLst>
                <a:gd name="T0" fmla="*/ 0 w 13"/>
                <a:gd name="T1" fmla="*/ 0 h 22"/>
                <a:gd name="T2" fmla="*/ 13 w 13"/>
                <a:gd name="T3" fmla="*/ 0 h 22"/>
                <a:gd name="T4" fmla="*/ 13 w 13"/>
                <a:gd name="T5" fmla="*/ 4 h 22"/>
                <a:gd name="T6" fmla="*/ 4 w 13"/>
                <a:gd name="T7" fmla="*/ 4 h 22"/>
                <a:gd name="T8" fmla="*/ 4 w 13"/>
                <a:gd name="T9" fmla="*/ 8 h 22"/>
                <a:gd name="T10" fmla="*/ 13 w 13"/>
                <a:gd name="T11" fmla="*/ 8 h 22"/>
                <a:gd name="T12" fmla="*/ 13 w 13"/>
                <a:gd name="T13" fmla="*/ 12 h 22"/>
                <a:gd name="T14" fmla="*/ 4 w 13"/>
                <a:gd name="T15" fmla="*/ 12 h 22"/>
                <a:gd name="T16" fmla="*/ 4 w 13"/>
                <a:gd name="T17" fmla="*/ 18 h 22"/>
                <a:gd name="T18" fmla="*/ 13 w 13"/>
                <a:gd name="T19" fmla="*/ 18 h 22"/>
                <a:gd name="T20" fmla="*/ 13 w 13"/>
                <a:gd name="T21" fmla="*/ 22 h 22"/>
                <a:gd name="T22" fmla="*/ 0 w 13"/>
                <a:gd name="T23" fmla="*/ 22 h 22"/>
                <a:gd name="T24" fmla="*/ 0 w 1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0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4" y="12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13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0" name="Freeform 71"/>
            <p:cNvSpPr>
              <a:spLocks/>
            </p:cNvSpPr>
            <p:nvPr userDrawn="1"/>
          </p:nvSpPr>
          <p:spPr bwMode="auto">
            <a:xfrm>
              <a:off x="11498339" y="2829851"/>
              <a:ext cx="34925" cy="38100"/>
            </a:xfrm>
            <a:custGeom>
              <a:avLst/>
              <a:gdLst>
                <a:gd name="T0" fmla="*/ 35 w 134"/>
                <a:gd name="T1" fmla="*/ 133 h 142"/>
                <a:gd name="T2" fmla="*/ 9 w 134"/>
                <a:gd name="T3" fmla="*/ 107 h 142"/>
                <a:gd name="T4" fmla="*/ 0 w 134"/>
                <a:gd name="T5" fmla="*/ 71 h 142"/>
                <a:gd name="T6" fmla="*/ 9 w 134"/>
                <a:gd name="T7" fmla="*/ 35 h 142"/>
                <a:gd name="T8" fmla="*/ 35 w 134"/>
                <a:gd name="T9" fmla="*/ 9 h 142"/>
                <a:gd name="T10" fmla="*/ 72 w 134"/>
                <a:gd name="T11" fmla="*/ 0 h 142"/>
                <a:gd name="T12" fmla="*/ 102 w 134"/>
                <a:gd name="T13" fmla="*/ 7 h 142"/>
                <a:gd name="T14" fmla="*/ 127 w 134"/>
                <a:gd name="T15" fmla="*/ 28 h 142"/>
                <a:gd name="T16" fmla="*/ 107 w 134"/>
                <a:gd name="T17" fmla="*/ 42 h 142"/>
                <a:gd name="T18" fmla="*/ 93 w 134"/>
                <a:gd name="T19" fmla="*/ 29 h 142"/>
                <a:gd name="T20" fmla="*/ 73 w 134"/>
                <a:gd name="T21" fmla="*/ 25 h 142"/>
                <a:gd name="T22" fmla="*/ 50 w 134"/>
                <a:gd name="T23" fmla="*/ 31 h 142"/>
                <a:gd name="T24" fmla="*/ 35 w 134"/>
                <a:gd name="T25" fmla="*/ 47 h 142"/>
                <a:gd name="T26" fmla="*/ 29 w 134"/>
                <a:gd name="T27" fmla="*/ 71 h 142"/>
                <a:gd name="T28" fmla="*/ 35 w 134"/>
                <a:gd name="T29" fmla="*/ 95 h 142"/>
                <a:gd name="T30" fmla="*/ 50 w 134"/>
                <a:gd name="T31" fmla="*/ 111 h 142"/>
                <a:gd name="T32" fmla="*/ 73 w 134"/>
                <a:gd name="T33" fmla="*/ 117 h 142"/>
                <a:gd name="T34" fmla="*/ 90 w 134"/>
                <a:gd name="T35" fmla="*/ 114 h 142"/>
                <a:gd name="T36" fmla="*/ 101 w 134"/>
                <a:gd name="T37" fmla="*/ 105 h 142"/>
                <a:gd name="T38" fmla="*/ 105 w 134"/>
                <a:gd name="T39" fmla="*/ 93 h 142"/>
                <a:gd name="T40" fmla="*/ 105 w 134"/>
                <a:gd name="T41" fmla="*/ 91 h 142"/>
                <a:gd name="T42" fmla="*/ 72 w 134"/>
                <a:gd name="T43" fmla="*/ 91 h 142"/>
                <a:gd name="T44" fmla="*/ 72 w 134"/>
                <a:gd name="T45" fmla="*/ 67 h 142"/>
                <a:gd name="T46" fmla="*/ 134 w 134"/>
                <a:gd name="T47" fmla="*/ 67 h 142"/>
                <a:gd name="T48" fmla="*/ 134 w 134"/>
                <a:gd name="T49" fmla="*/ 74 h 142"/>
                <a:gd name="T50" fmla="*/ 126 w 134"/>
                <a:gd name="T51" fmla="*/ 110 h 142"/>
                <a:gd name="T52" fmla="*/ 104 w 134"/>
                <a:gd name="T53" fmla="*/ 134 h 142"/>
                <a:gd name="T54" fmla="*/ 72 w 134"/>
                <a:gd name="T55" fmla="*/ 142 h 142"/>
                <a:gd name="T56" fmla="*/ 35 w 134"/>
                <a:gd name="T5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142">
                  <a:moveTo>
                    <a:pt x="35" y="133"/>
                  </a:moveTo>
                  <a:cubicBezTo>
                    <a:pt x="24" y="127"/>
                    <a:pt x="15" y="118"/>
                    <a:pt x="9" y="107"/>
                  </a:cubicBezTo>
                  <a:cubicBezTo>
                    <a:pt x="3" y="97"/>
                    <a:pt x="0" y="84"/>
                    <a:pt x="0" y="71"/>
                  </a:cubicBezTo>
                  <a:cubicBezTo>
                    <a:pt x="0" y="57"/>
                    <a:pt x="3" y="45"/>
                    <a:pt x="9" y="35"/>
                  </a:cubicBezTo>
                  <a:cubicBezTo>
                    <a:pt x="15" y="24"/>
                    <a:pt x="24" y="15"/>
                    <a:pt x="35" y="9"/>
                  </a:cubicBezTo>
                  <a:cubicBezTo>
                    <a:pt x="46" y="3"/>
                    <a:pt x="58" y="0"/>
                    <a:pt x="72" y="0"/>
                  </a:cubicBezTo>
                  <a:cubicBezTo>
                    <a:pt x="83" y="0"/>
                    <a:pt x="93" y="3"/>
                    <a:pt x="102" y="7"/>
                  </a:cubicBezTo>
                  <a:cubicBezTo>
                    <a:pt x="111" y="12"/>
                    <a:pt x="120" y="19"/>
                    <a:pt x="127" y="28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3" y="37"/>
                    <a:pt x="98" y="32"/>
                    <a:pt x="93" y="29"/>
                  </a:cubicBezTo>
                  <a:cubicBezTo>
                    <a:pt x="87" y="27"/>
                    <a:pt x="81" y="25"/>
                    <a:pt x="73" y="25"/>
                  </a:cubicBezTo>
                  <a:cubicBezTo>
                    <a:pt x="65" y="25"/>
                    <a:pt x="57" y="27"/>
                    <a:pt x="50" y="31"/>
                  </a:cubicBezTo>
                  <a:cubicBezTo>
                    <a:pt x="44" y="35"/>
                    <a:pt x="39" y="40"/>
                    <a:pt x="35" y="47"/>
                  </a:cubicBezTo>
                  <a:cubicBezTo>
                    <a:pt x="31" y="54"/>
                    <a:pt x="29" y="62"/>
                    <a:pt x="29" y="71"/>
                  </a:cubicBezTo>
                  <a:cubicBezTo>
                    <a:pt x="29" y="80"/>
                    <a:pt x="31" y="88"/>
                    <a:pt x="35" y="95"/>
                  </a:cubicBezTo>
                  <a:cubicBezTo>
                    <a:pt x="39" y="102"/>
                    <a:pt x="44" y="107"/>
                    <a:pt x="50" y="111"/>
                  </a:cubicBezTo>
                  <a:cubicBezTo>
                    <a:pt x="57" y="115"/>
                    <a:pt x="64" y="117"/>
                    <a:pt x="73" y="117"/>
                  </a:cubicBezTo>
                  <a:cubicBezTo>
                    <a:pt x="79" y="117"/>
                    <a:pt x="85" y="116"/>
                    <a:pt x="90" y="114"/>
                  </a:cubicBezTo>
                  <a:cubicBezTo>
                    <a:pt x="95" y="112"/>
                    <a:pt x="98" y="109"/>
                    <a:pt x="101" y="105"/>
                  </a:cubicBezTo>
                  <a:cubicBezTo>
                    <a:pt x="104" y="101"/>
                    <a:pt x="105" y="97"/>
                    <a:pt x="105" y="93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9"/>
                    <a:pt x="134" y="71"/>
                    <a:pt x="134" y="74"/>
                  </a:cubicBezTo>
                  <a:cubicBezTo>
                    <a:pt x="134" y="88"/>
                    <a:pt x="132" y="100"/>
                    <a:pt x="126" y="110"/>
                  </a:cubicBezTo>
                  <a:cubicBezTo>
                    <a:pt x="121" y="120"/>
                    <a:pt x="113" y="128"/>
                    <a:pt x="104" y="134"/>
                  </a:cubicBezTo>
                  <a:cubicBezTo>
                    <a:pt x="95" y="139"/>
                    <a:pt x="84" y="142"/>
                    <a:pt x="72" y="142"/>
                  </a:cubicBezTo>
                  <a:cubicBezTo>
                    <a:pt x="58" y="142"/>
                    <a:pt x="46" y="139"/>
                    <a:pt x="35" y="133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1" name="Rectangle 72"/>
            <p:cNvSpPr>
              <a:spLocks noChangeArrowheads="1"/>
            </p:cNvSpPr>
            <p:nvPr userDrawn="1"/>
          </p:nvSpPr>
          <p:spPr bwMode="auto">
            <a:xfrm>
              <a:off x="11539614" y="2831438"/>
              <a:ext cx="7938" cy="34925"/>
            </a:xfrm>
            <a:prstGeom prst="rect">
              <a:avLst/>
            </a:pr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2" name="Freeform 73"/>
            <p:cNvSpPr>
              <a:spLocks noEditPoints="1"/>
            </p:cNvSpPr>
            <p:nvPr userDrawn="1"/>
          </p:nvSpPr>
          <p:spPr bwMode="auto">
            <a:xfrm>
              <a:off x="11553902" y="2829851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6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4 w 144"/>
                <a:gd name="T13" fmla="*/ 6 h 142"/>
                <a:gd name="T14" fmla="*/ 72 w 144"/>
                <a:gd name="T15" fmla="*/ 0 h 142"/>
                <a:gd name="T16" fmla="*/ 99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99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4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29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2" y="131"/>
                    <a:pt x="26" y="126"/>
                  </a:cubicBezTo>
                  <a:cubicBezTo>
                    <a:pt x="17" y="119"/>
                    <a:pt x="11" y="111"/>
                    <a:pt x="6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1" y="52"/>
                    <a:pt x="5" y="44"/>
                  </a:cubicBezTo>
                  <a:cubicBezTo>
                    <a:pt x="8" y="35"/>
                    <a:pt x="14" y="28"/>
                    <a:pt x="21" y="21"/>
                  </a:cubicBezTo>
                  <a:cubicBezTo>
                    <a:pt x="27" y="14"/>
                    <a:pt x="35" y="9"/>
                    <a:pt x="44" y="6"/>
                  </a:cubicBezTo>
                  <a:cubicBezTo>
                    <a:pt x="53" y="2"/>
                    <a:pt x="62" y="0"/>
                    <a:pt x="72" y="0"/>
                  </a:cubicBezTo>
                  <a:cubicBezTo>
                    <a:pt x="81" y="0"/>
                    <a:pt x="91" y="2"/>
                    <a:pt x="99" y="6"/>
                  </a:cubicBezTo>
                  <a:cubicBezTo>
                    <a:pt x="108" y="9"/>
                    <a:pt x="116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2" y="53"/>
                    <a:pt x="144" y="62"/>
                    <a:pt x="144" y="71"/>
                  </a:cubicBezTo>
                  <a:cubicBezTo>
                    <a:pt x="144" y="81"/>
                    <a:pt x="142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8" y="133"/>
                    <a:pt x="99" y="137"/>
                  </a:cubicBezTo>
                  <a:cubicBezTo>
                    <a:pt x="90" y="140"/>
                    <a:pt x="81" y="142"/>
                    <a:pt x="72" y="142"/>
                  </a:cubicBezTo>
                  <a:cubicBezTo>
                    <a:pt x="64" y="142"/>
                    <a:pt x="55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0" y="106"/>
                    <a:pt x="105" y="101"/>
                    <a:pt x="109" y="94"/>
                  </a:cubicBezTo>
                  <a:cubicBezTo>
                    <a:pt x="112" y="87"/>
                    <a:pt x="114" y="79"/>
                    <a:pt x="114" y="71"/>
                  </a:cubicBezTo>
                  <a:cubicBezTo>
                    <a:pt x="114" y="63"/>
                    <a:pt x="112" y="55"/>
                    <a:pt x="109" y="48"/>
                  </a:cubicBezTo>
                  <a:cubicBezTo>
                    <a:pt x="105" y="41"/>
                    <a:pt x="100" y="36"/>
                    <a:pt x="94" y="32"/>
                  </a:cubicBezTo>
                  <a:cubicBezTo>
                    <a:pt x="87" y="28"/>
                    <a:pt x="80" y="26"/>
                    <a:pt x="72" y="26"/>
                  </a:cubicBezTo>
                  <a:cubicBezTo>
                    <a:pt x="64" y="26"/>
                    <a:pt x="56" y="28"/>
                    <a:pt x="50" y="32"/>
                  </a:cubicBezTo>
                  <a:cubicBezTo>
                    <a:pt x="43" y="36"/>
                    <a:pt x="38" y="41"/>
                    <a:pt x="35" y="48"/>
                  </a:cubicBezTo>
                  <a:cubicBezTo>
                    <a:pt x="31" y="55"/>
                    <a:pt x="29" y="63"/>
                    <a:pt x="29" y="71"/>
                  </a:cubicBezTo>
                  <a:cubicBezTo>
                    <a:pt x="29" y="80"/>
                    <a:pt x="31" y="87"/>
                    <a:pt x="35" y="94"/>
                  </a:cubicBezTo>
                  <a:cubicBezTo>
                    <a:pt x="38" y="101"/>
                    <a:pt x="43" y="106"/>
                    <a:pt x="50" y="110"/>
                  </a:cubicBezTo>
                  <a:cubicBezTo>
                    <a:pt x="56" y="114"/>
                    <a:pt x="63" y="116"/>
                    <a:pt x="72" y="116"/>
                  </a:cubicBezTo>
                  <a:cubicBezTo>
                    <a:pt x="80" y="116"/>
                    <a:pt x="87" y="114"/>
                    <a:pt x="94" y="110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3" name="Freeform 74"/>
            <p:cNvSpPr>
              <a:spLocks/>
            </p:cNvSpPr>
            <p:nvPr userDrawn="1"/>
          </p:nvSpPr>
          <p:spPr bwMode="auto">
            <a:xfrm>
              <a:off x="11598352" y="2831438"/>
              <a:ext cx="33338" cy="34925"/>
            </a:xfrm>
            <a:custGeom>
              <a:avLst/>
              <a:gdLst>
                <a:gd name="T0" fmla="*/ 0 w 128"/>
                <a:gd name="T1" fmla="*/ 0 h 136"/>
                <a:gd name="T2" fmla="*/ 31 w 128"/>
                <a:gd name="T3" fmla="*/ 0 h 136"/>
                <a:gd name="T4" fmla="*/ 90 w 128"/>
                <a:gd name="T5" fmla="*/ 79 h 136"/>
                <a:gd name="T6" fmla="*/ 102 w 128"/>
                <a:gd name="T7" fmla="*/ 103 h 136"/>
                <a:gd name="T8" fmla="*/ 101 w 128"/>
                <a:gd name="T9" fmla="*/ 89 h 136"/>
                <a:gd name="T10" fmla="*/ 101 w 128"/>
                <a:gd name="T11" fmla="*/ 76 h 136"/>
                <a:gd name="T12" fmla="*/ 101 w 128"/>
                <a:gd name="T13" fmla="*/ 0 h 136"/>
                <a:gd name="T14" fmla="*/ 128 w 128"/>
                <a:gd name="T15" fmla="*/ 0 h 136"/>
                <a:gd name="T16" fmla="*/ 128 w 128"/>
                <a:gd name="T17" fmla="*/ 136 h 136"/>
                <a:gd name="T18" fmla="*/ 100 w 128"/>
                <a:gd name="T19" fmla="*/ 136 h 136"/>
                <a:gd name="T20" fmla="*/ 38 w 128"/>
                <a:gd name="T21" fmla="*/ 55 h 136"/>
                <a:gd name="T22" fmla="*/ 26 w 128"/>
                <a:gd name="T23" fmla="*/ 31 h 136"/>
                <a:gd name="T24" fmla="*/ 28 w 128"/>
                <a:gd name="T25" fmla="*/ 45 h 136"/>
                <a:gd name="T26" fmla="*/ 28 w 128"/>
                <a:gd name="T27" fmla="*/ 58 h 136"/>
                <a:gd name="T28" fmla="*/ 28 w 128"/>
                <a:gd name="T29" fmla="*/ 136 h 136"/>
                <a:gd name="T30" fmla="*/ 0 w 128"/>
                <a:gd name="T31" fmla="*/ 136 h 136"/>
                <a:gd name="T32" fmla="*/ 0 w 128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3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4" y="84"/>
                    <a:pt x="98" y="92"/>
                    <a:pt x="102" y="103"/>
                  </a:cubicBezTo>
                  <a:cubicBezTo>
                    <a:pt x="102" y="98"/>
                    <a:pt x="101" y="93"/>
                    <a:pt x="101" y="89"/>
                  </a:cubicBezTo>
                  <a:cubicBezTo>
                    <a:pt x="101" y="85"/>
                    <a:pt x="101" y="81"/>
                    <a:pt x="101" y="7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1"/>
                    <a:pt x="31" y="43"/>
                    <a:pt x="26" y="31"/>
                  </a:cubicBezTo>
                  <a:cubicBezTo>
                    <a:pt x="27" y="37"/>
                    <a:pt x="28" y="41"/>
                    <a:pt x="28" y="45"/>
                  </a:cubicBezTo>
                  <a:cubicBezTo>
                    <a:pt x="28" y="49"/>
                    <a:pt x="28" y="54"/>
                    <a:pt x="28" y="5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4" name="Freeform 75"/>
            <p:cNvSpPr>
              <a:spLocks/>
            </p:cNvSpPr>
            <p:nvPr userDrawn="1"/>
          </p:nvSpPr>
          <p:spPr bwMode="auto">
            <a:xfrm>
              <a:off x="11439602" y="2882238"/>
              <a:ext cx="33338" cy="36513"/>
            </a:xfrm>
            <a:custGeom>
              <a:avLst/>
              <a:gdLst>
                <a:gd name="T0" fmla="*/ 0 w 127"/>
                <a:gd name="T1" fmla="*/ 0 h 136"/>
                <a:gd name="T2" fmla="*/ 30 w 127"/>
                <a:gd name="T3" fmla="*/ 0 h 136"/>
                <a:gd name="T4" fmla="*/ 90 w 127"/>
                <a:gd name="T5" fmla="*/ 79 h 136"/>
                <a:gd name="T6" fmla="*/ 102 w 127"/>
                <a:gd name="T7" fmla="*/ 103 h 136"/>
                <a:gd name="T8" fmla="*/ 100 w 127"/>
                <a:gd name="T9" fmla="*/ 89 h 136"/>
                <a:gd name="T10" fmla="*/ 100 w 127"/>
                <a:gd name="T11" fmla="*/ 76 h 136"/>
                <a:gd name="T12" fmla="*/ 100 w 127"/>
                <a:gd name="T13" fmla="*/ 0 h 136"/>
                <a:gd name="T14" fmla="*/ 127 w 127"/>
                <a:gd name="T15" fmla="*/ 0 h 136"/>
                <a:gd name="T16" fmla="*/ 127 w 127"/>
                <a:gd name="T17" fmla="*/ 136 h 136"/>
                <a:gd name="T18" fmla="*/ 99 w 127"/>
                <a:gd name="T19" fmla="*/ 136 h 136"/>
                <a:gd name="T20" fmla="*/ 38 w 127"/>
                <a:gd name="T21" fmla="*/ 55 h 136"/>
                <a:gd name="T22" fmla="*/ 25 w 127"/>
                <a:gd name="T23" fmla="*/ 31 h 136"/>
                <a:gd name="T24" fmla="*/ 27 w 127"/>
                <a:gd name="T25" fmla="*/ 45 h 136"/>
                <a:gd name="T26" fmla="*/ 27 w 127"/>
                <a:gd name="T27" fmla="*/ 58 h 136"/>
                <a:gd name="T28" fmla="*/ 27 w 127"/>
                <a:gd name="T29" fmla="*/ 136 h 136"/>
                <a:gd name="T30" fmla="*/ 0 w 127"/>
                <a:gd name="T31" fmla="*/ 136 h 136"/>
                <a:gd name="T32" fmla="*/ 0 w 127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36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3" y="84"/>
                    <a:pt x="97" y="92"/>
                    <a:pt x="102" y="103"/>
                  </a:cubicBezTo>
                  <a:cubicBezTo>
                    <a:pt x="101" y="98"/>
                    <a:pt x="100" y="93"/>
                    <a:pt x="100" y="89"/>
                  </a:cubicBezTo>
                  <a:cubicBezTo>
                    <a:pt x="100" y="85"/>
                    <a:pt x="100" y="81"/>
                    <a:pt x="100" y="7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4" y="51"/>
                    <a:pt x="30" y="43"/>
                    <a:pt x="25" y="31"/>
                  </a:cubicBezTo>
                  <a:cubicBezTo>
                    <a:pt x="26" y="37"/>
                    <a:pt x="27" y="41"/>
                    <a:pt x="27" y="45"/>
                  </a:cubicBezTo>
                  <a:cubicBezTo>
                    <a:pt x="27" y="49"/>
                    <a:pt x="27" y="54"/>
                    <a:pt x="27" y="58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5" name="Freeform 76"/>
            <p:cNvSpPr>
              <a:spLocks noEditPoints="1"/>
            </p:cNvSpPr>
            <p:nvPr userDrawn="1"/>
          </p:nvSpPr>
          <p:spPr bwMode="auto">
            <a:xfrm>
              <a:off x="11479289" y="2880651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7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4 w 144"/>
                <a:gd name="T13" fmla="*/ 6 h 142"/>
                <a:gd name="T14" fmla="*/ 72 w 144"/>
                <a:gd name="T15" fmla="*/ 0 h 142"/>
                <a:gd name="T16" fmla="*/ 100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99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4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29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3" y="131"/>
                    <a:pt x="26" y="126"/>
                  </a:cubicBezTo>
                  <a:cubicBezTo>
                    <a:pt x="18" y="119"/>
                    <a:pt x="11" y="111"/>
                    <a:pt x="7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8"/>
                    <a:pt x="21" y="21"/>
                  </a:cubicBezTo>
                  <a:cubicBezTo>
                    <a:pt x="28" y="14"/>
                    <a:pt x="35" y="9"/>
                    <a:pt x="44" y="6"/>
                  </a:cubicBezTo>
                  <a:cubicBezTo>
                    <a:pt x="53" y="2"/>
                    <a:pt x="63" y="0"/>
                    <a:pt x="72" y="0"/>
                  </a:cubicBezTo>
                  <a:cubicBezTo>
                    <a:pt x="81" y="0"/>
                    <a:pt x="91" y="2"/>
                    <a:pt x="100" y="6"/>
                  </a:cubicBezTo>
                  <a:cubicBezTo>
                    <a:pt x="108" y="9"/>
                    <a:pt x="116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2" y="53"/>
                    <a:pt x="144" y="62"/>
                    <a:pt x="144" y="71"/>
                  </a:cubicBezTo>
                  <a:cubicBezTo>
                    <a:pt x="144" y="81"/>
                    <a:pt x="142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8" y="133"/>
                    <a:pt x="99" y="137"/>
                  </a:cubicBezTo>
                  <a:cubicBezTo>
                    <a:pt x="91" y="140"/>
                    <a:pt x="81" y="142"/>
                    <a:pt x="72" y="142"/>
                  </a:cubicBezTo>
                  <a:cubicBezTo>
                    <a:pt x="64" y="142"/>
                    <a:pt x="56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0" y="106"/>
                    <a:pt x="105" y="101"/>
                    <a:pt x="109" y="94"/>
                  </a:cubicBezTo>
                  <a:cubicBezTo>
                    <a:pt x="113" y="87"/>
                    <a:pt x="114" y="79"/>
                    <a:pt x="114" y="71"/>
                  </a:cubicBezTo>
                  <a:cubicBezTo>
                    <a:pt x="114" y="63"/>
                    <a:pt x="113" y="55"/>
                    <a:pt x="109" y="48"/>
                  </a:cubicBezTo>
                  <a:cubicBezTo>
                    <a:pt x="105" y="41"/>
                    <a:pt x="100" y="36"/>
                    <a:pt x="94" y="32"/>
                  </a:cubicBezTo>
                  <a:cubicBezTo>
                    <a:pt x="87" y="28"/>
                    <a:pt x="80" y="26"/>
                    <a:pt x="72" y="26"/>
                  </a:cubicBezTo>
                  <a:cubicBezTo>
                    <a:pt x="64" y="26"/>
                    <a:pt x="56" y="28"/>
                    <a:pt x="50" y="32"/>
                  </a:cubicBezTo>
                  <a:cubicBezTo>
                    <a:pt x="43" y="36"/>
                    <a:pt x="38" y="41"/>
                    <a:pt x="35" y="48"/>
                  </a:cubicBezTo>
                  <a:cubicBezTo>
                    <a:pt x="31" y="55"/>
                    <a:pt x="29" y="63"/>
                    <a:pt x="29" y="71"/>
                  </a:cubicBezTo>
                  <a:cubicBezTo>
                    <a:pt x="29" y="80"/>
                    <a:pt x="31" y="87"/>
                    <a:pt x="35" y="94"/>
                  </a:cubicBezTo>
                  <a:cubicBezTo>
                    <a:pt x="38" y="101"/>
                    <a:pt x="43" y="106"/>
                    <a:pt x="50" y="110"/>
                  </a:cubicBezTo>
                  <a:cubicBezTo>
                    <a:pt x="56" y="114"/>
                    <a:pt x="64" y="116"/>
                    <a:pt x="72" y="116"/>
                  </a:cubicBezTo>
                  <a:cubicBezTo>
                    <a:pt x="80" y="116"/>
                    <a:pt x="88" y="114"/>
                    <a:pt x="94" y="110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6" name="Freeform 77"/>
            <p:cNvSpPr>
              <a:spLocks noEditPoints="1"/>
            </p:cNvSpPr>
            <p:nvPr userDrawn="1"/>
          </p:nvSpPr>
          <p:spPr bwMode="auto">
            <a:xfrm>
              <a:off x="11523739" y="2882238"/>
              <a:ext cx="25400" cy="36513"/>
            </a:xfrm>
            <a:custGeom>
              <a:avLst/>
              <a:gdLst>
                <a:gd name="T0" fmla="*/ 0 w 97"/>
                <a:gd name="T1" fmla="*/ 0 h 136"/>
                <a:gd name="T2" fmla="*/ 41 w 97"/>
                <a:gd name="T3" fmla="*/ 0 h 136"/>
                <a:gd name="T4" fmla="*/ 90 w 97"/>
                <a:gd name="T5" fmla="*/ 39 h 136"/>
                <a:gd name="T6" fmla="*/ 86 w 97"/>
                <a:gd name="T7" fmla="*/ 56 h 136"/>
                <a:gd name="T8" fmla="*/ 76 w 97"/>
                <a:gd name="T9" fmla="*/ 68 h 136"/>
                <a:gd name="T10" fmla="*/ 60 w 97"/>
                <a:gd name="T11" fmla="*/ 74 h 136"/>
                <a:gd name="T12" fmla="*/ 97 w 97"/>
                <a:gd name="T13" fmla="*/ 136 h 136"/>
                <a:gd name="T14" fmla="*/ 64 w 97"/>
                <a:gd name="T15" fmla="*/ 136 h 136"/>
                <a:gd name="T16" fmla="*/ 29 w 97"/>
                <a:gd name="T17" fmla="*/ 72 h 136"/>
                <a:gd name="T18" fmla="*/ 29 w 97"/>
                <a:gd name="T19" fmla="*/ 136 h 136"/>
                <a:gd name="T20" fmla="*/ 0 w 97"/>
                <a:gd name="T21" fmla="*/ 136 h 136"/>
                <a:gd name="T22" fmla="*/ 0 w 97"/>
                <a:gd name="T23" fmla="*/ 0 h 136"/>
                <a:gd name="T24" fmla="*/ 33 w 97"/>
                <a:gd name="T25" fmla="*/ 58 h 136"/>
                <a:gd name="T26" fmla="*/ 49 w 97"/>
                <a:gd name="T27" fmla="*/ 57 h 136"/>
                <a:gd name="T28" fmla="*/ 58 w 97"/>
                <a:gd name="T29" fmla="*/ 52 h 136"/>
                <a:gd name="T30" fmla="*/ 62 w 97"/>
                <a:gd name="T31" fmla="*/ 41 h 136"/>
                <a:gd name="T32" fmla="*/ 58 w 97"/>
                <a:gd name="T33" fmla="*/ 29 h 136"/>
                <a:gd name="T34" fmla="*/ 49 w 97"/>
                <a:gd name="T35" fmla="*/ 24 h 136"/>
                <a:gd name="T36" fmla="*/ 33 w 97"/>
                <a:gd name="T37" fmla="*/ 22 h 136"/>
                <a:gd name="T38" fmla="*/ 29 w 97"/>
                <a:gd name="T39" fmla="*/ 22 h 136"/>
                <a:gd name="T40" fmla="*/ 29 w 97"/>
                <a:gd name="T41" fmla="*/ 58 h 136"/>
                <a:gd name="T42" fmla="*/ 33 w 97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8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7" name="Freeform 78"/>
            <p:cNvSpPr>
              <a:spLocks noEditPoints="1"/>
            </p:cNvSpPr>
            <p:nvPr userDrawn="1"/>
          </p:nvSpPr>
          <p:spPr bwMode="auto">
            <a:xfrm>
              <a:off x="11555489" y="2882238"/>
              <a:ext cx="26988" cy="36513"/>
            </a:xfrm>
            <a:custGeom>
              <a:avLst/>
              <a:gdLst>
                <a:gd name="T0" fmla="*/ 0 w 98"/>
                <a:gd name="T1" fmla="*/ 0 h 136"/>
                <a:gd name="T2" fmla="*/ 41 w 98"/>
                <a:gd name="T3" fmla="*/ 0 h 136"/>
                <a:gd name="T4" fmla="*/ 90 w 98"/>
                <a:gd name="T5" fmla="*/ 39 h 136"/>
                <a:gd name="T6" fmla="*/ 86 w 98"/>
                <a:gd name="T7" fmla="*/ 56 h 136"/>
                <a:gd name="T8" fmla="*/ 76 w 98"/>
                <a:gd name="T9" fmla="*/ 68 h 136"/>
                <a:gd name="T10" fmla="*/ 60 w 98"/>
                <a:gd name="T11" fmla="*/ 74 h 136"/>
                <a:gd name="T12" fmla="*/ 98 w 98"/>
                <a:gd name="T13" fmla="*/ 136 h 136"/>
                <a:gd name="T14" fmla="*/ 64 w 98"/>
                <a:gd name="T15" fmla="*/ 136 h 136"/>
                <a:gd name="T16" fmla="*/ 29 w 98"/>
                <a:gd name="T17" fmla="*/ 72 h 136"/>
                <a:gd name="T18" fmla="*/ 29 w 98"/>
                <a:gd name="T19" fmla="*/ 136 h 136"/>
                <a:gd name="T20" fmla="*/ 0 w 98"/>
                <a:gd name="T21" fmla="*/ 136 h 136"/>
                <a:gd name="T22" fmla="*/ 0 w 98"/>
                <a:gd name="T23" fmla="*/ 0 h 136"/>
                <a:gd name="T24" fmla="*/ 33 w 98"/>
                <a:gd name="T25" fmla="*/ 58 h 136"/>
                <a:gd name="T26" fmla="*/ 49 w 98"/>
                <a:gd name="T27" fmla="*/ 57 h 136"/>
                <a:gd name="T28" fmla="*/ 58 w 98"/>
                <a:gd name="T29" fmla="*/ 52 h 136"/>
                <a:gd name="T30" fmla="*/ 62 w 98"/>
                <a:gd name="T31" fmla="*/ 41 h 136"/>
                <a:gd name="T32" fmla="*/ 59 w 98"/>
                <a:gd name="T33" fmla="*/ 29 h 136"/>
                <a:gd name="T34" fmla="*/ 49 w 98"/>
                <a:gd name="T35" fmla="*/ 24 h 136"/>
                <a:gd name="T36" fmla="*/ 33 w 98"/>
                <a:gd name="T37" fmla="*/ 22 h 136"/>
                <a:gd name="T38" fmla="*/ 29 w 98"/>
                <a:gd name="T39" fmla="*/ 22 h 136"/>
                <a:gd name="T40" fmla="*/ 29 w 98"/>
                <a:gd name="T41" fmla="*/ 58 h 136"/>
                <a:gd name="T42" fmla="*/ 33 w 98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9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8" name="Freeform 79"/>
            <p:cNvSpPr>
              <a:spLocks noEditPoints="1"/>
            </p:cNvSpPr>
            <p:nvPr userDrawn="1"/>
          </p:nvSpPr>
          <p:spPr bwMode="auto">
            <a:xfrm>
              <a:off x="11588827" y="2882238"/>
              <a:ext cx="23813" cy="36513"/>
            </a:xfrm>
            <a:custGeom>
              <a:avLst/>
              <a:gdLst>
                <a:gd name="T0" fmla="*/ 0 w 91"/>
                <a:gd name="T1" fmla="*/ 0 h 136"/>
                <a:gd name="T2" fmla="*/ 25 w 91"/>
                <a:gd name="T3" fmla="*/ 0 h 136"/>
                <a:gd name="T4" fmla="*/ 44 w 91"/>
                <a:gd name="T5" fmla="*/ 1 h 136"/>
                <a:gd name="T6" fmla="*/ 58 w 91"/>
                <a:gd name="T7" fmla="*/ 2 h 136"/>
                <a:gd name="T8" fmla="*/ 70 w 91"/>
                <a:gd name="T9" fmla="*/ 7 h 136"/>
                <a:gd name="T10" fmla="*/ 82 w 91"/>
                <a:gd name="T11" fmla="*/ 19 h 136"/>
                <a:gd name="T12" fmla="*/ 86 w 91"/>
                <a:gd name="T13" fmla="*/ 35 h 136"/>
                <a:gd name="T14" fmla="*/ 58 w 91"/>
                <a:gd name="T15" fmla="*/ 64 h 136"/>
                <a:gd name="T16" fmla="*/ 83 w 91"/>
                <a:gd name="T17" fmla="*/ 75 h 136"/>
                <a:gd name="T18" fmla="*/ 91 w 91"/>
                <a:gd name="T19" fmla="*/ 97 h 136"/>
                <a:gd name="T20" fmla="*/ 86 w 91"/>
                <a:gd name="T21" fmla="*/ 115 h 136"/>
                <a:gd name="T22" fmla="*/ 73 w 91"/>
                <a:gd name="T23" fmla="*/ 128 h 136"/>
                <a:gd name="T24" fmla="*/ 59 w 91"/>
                <a:gd name="T25" fmla="*/ 133 h 136"/>
                <a:gd name="T26" fmla="*/ 43 w 91"/>
                <a:gd name="T27" fmla="*/ 135 h 136"/>
                <a:gd name="T28" fmla="*/ 22 w 91"/>
                <a:gd name="T29" fmla="*/ 136 h 136"/>
                <a:gd name="T30" fmla="*/ 0 w 91"/>
                <a:gd name="T31" fmla="*/ 136 h 136"/>
                <a:gd name="T32" fmla="*/ 0 w 91"/>
                <a:gd name="T33" fmla="*/ 0 h 136"/>
                <a:gd name="T34" fmla="*/ 35 w 91"/>
                <a:gd name="T35" fmla="*/ 54 h 136"/>
                <a:gd name="T36" fmla="*/ 49 w 91"/>
                <a:gd name="T37" fmla="*/ 53 h 136"/>
                <a:gd name="T38" fmla="*/ 57 w 91"/>
                <a:gd name="T39" fmla="*/ 48 h 136"/>
                <a:gd name="T40" fmla="*/ 59 w 91"/>
                <a:gd name="T41" fmla="*/ 38 h 136"/>
                <a:gd name="T42" fmla="*/ 57 w 91"/>
                <a:gd name="T43" fmla="*/ 29 h 136"/>
                <a:gd name="T44" fmla="*/ 49 w 91"/>
                <a:gd name="T45" fmla="*/ 24 h 136"/>
                <a:gd name="T46" fmla="*/ 36 w 91"/>
                <a:gd name="T47" fmla="*/ 23 h 136"/>
                <a:gd name="T48" fmla="*/ 29 w 91"/>
                <a:gd name="T49" fmla="*/ 23 h 136"/>
                <a:gd name="T50" fmla="*/ 29 w 91"/>
                <a:gd name="T51" fmla="*/ 54 h 136"/>
                <a:gd name="T52" fmla="*/ 35 w 91"/>
                <a:gd name="T53" fmla="*/ 54 h 136"/>
                <a:gd name="T54" fmla="*/ 40 w 91"/>
                <a:gd name="T55" fmla="*/ 113 h 136"/>
                <a:gd name="T56" fmla="*/ 57 w 91"/>
                <a:gd name="T57" fmla="*/ 108 h 136"/>
                <a:gd name="T58" fmla="*/ 62 w 91"/>
                <a:gd name="T59" fmla="*/ 94 h 136"/>
                <a:gd name="T60" fmla="*/ 57 w 91"/>
                <a:gd name="T61" fmla="*/ 81 h 136"/>
                <a:gd name="T62" fmla="*/ 41 w 91"/>
                <a:gd name="T63" fmla="*/ 77 h 136"/>
                <a:gd name="T64" fmla="*/ 29 w 91"/>
                <a:gd name="T65" fmla="*/ 77 h 136"/>
                <a:gd name="T66" fmla="*/ 29 w 91"/>
                <a:gd name="T67" fmla="*/ 113 h 136"/>
                <a:gd name="T68" fmla="*/ 40 w 91"/>
                <a:gd name="T69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13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3" y="0"/>
                    <a:pt x="39" y="0"/>
                    <a:pt x="44" y="1"/>
                  </a:cubicBezTo>
                  <a:cubicBezTo>
                    <a:pt x="49" y="1"/>
                    <a:pt x="53" y="1"/>
                    <a:pt x="58" y="2"/>
                  </a:cubicBezTo>
                  <a:cubicBezTo>
                    <a:pt x="62" y="3"/>
                    <a:pt x="66" y="5"/>
                    <a:pt x="70" y="7"/>
                  </a:cubicBezTo>
                  <a:cubicBezTo>
                    <a:pt x="75" y="10"/>
                    <a:pt x="79" y="14"/>
                    <a:pt x="82" y="19"/>
                  </a:cubicBezTo>
                  <a:cubicBezTo>
                    <a:pt x="85" y="24"/>
                    <a:pt x="86" y="29"/>
                    <a:pt x="86" y="35"/>
                  </a:cubicBezTo>
                  <a:cubicBezTo>
                    <a:pt x="86" y="51"/>
                    <a:pt x="77" y="61"/>
                    <a:pt x="58" y="64"/>
                  </a:cubicBezTo>
                  <a:cubicBezTo>
                    <a:pt x="69" y="66"/>
                    <a:pt x="77" y="70"/>
                    <a:pt x="83" y="75"/>
                  </a:cubicBezTo>
                  <a:cubicBezTo>
                    <a:pt x="88" y="81"/>
                    <a:pt x="91" y="88"/>
                    <a:pt x="91" y="97"/>
                  </a:cubicBezTo>
                  <a:cubicBezTo>
                    <a:pt x="91" y="103"/>
                    <a:pt x="89" y="110"/>
                    <a:pt x="86" y="115"/>
                  </a:cubicBezTo>
                  <a:cubicBezTo>
                    <a:pt x="83" y="121"/>
                    <a:pt x="78" y="125"/>
                    <a:pt x="73" y="128"/>
                  </a:cubicBezTo>
                  <a:cubicBezTo>
                    <a:pt x="69" y="130"/>
                    <a:pt x="64" y="132"/>
                    <a:pt x="59" y="133"/>
                  </a:cubicBezTo>
                  <a:cubicBezTo>
                    <a:pt x="54" y="134"/>
                    <a:pt x="49" y="135"/>
                    <a:pt x="43" y="135"/>
                  </a:cubicBezTo>
                  <a:cubicBezTo>
                    <a:pt x="38" y="135"/>
                    <a:pt x="31" y="136"/>
                    <a:pt x="22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5" y="54"/>
                  </a:moveTo>
                  <a:cubicBezTo>
                    <a:pt x="41" y="54"/>
                    <a:pt x="45" y="54"/>
                    <a:pt x="49" y="53"/>
                  </a:cubicBezTo>
                  <a:cubicBezTo>
                    <a:pt x="52" y="52"/>
                    <a:pt x="55" y="50"/>
                    <a:pt x="57" y="48"/>
                  </a:cubicBezTo>
                  <a:cubicBezTo>
                    <a:pt x="58" y="46"/>
                    <a:pt x="59" y="42"/>
                    <a:pt x="59" y="38"/>
                  </a:cubicBezTo>
                  <a:cubicBezTo>
                    <a:pt x="59" y="34"/>
                    <a:pt x="58" y="31"/>
                    <a:pt x="57" y="29"/>
                  </a:cubicBezTo>
                  <a:cubicBezTo>
                    <a:pt x="55" y="27"/>
                    <a:pt x="53" y="25"/>
                    <a:pt x="49" y="24"/>
                  </a:cubicBezTo>
                  <a:cubicBezTo>
                    <a:pt x="46" y="23"/>
                    <a:pt x="41" y="23"/>
                    <a:pt x="3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35" y="54"/>
                  </a:lnTo>
                  <a:close/>
                  <a:moveTo>
                    <a:pt x="40" y="113"/>
                  </a:moveTo>
                  <a:cubicBezTo>
                    <a:pt x="47" y="113"/>
                    <a:pt x="53" y="111"/>
                    <a:pt x="57" y="108"/>
                  </a:cubicBezTo>
                  <a:cubicBezTo>
                    <a:pt x="60" y="105"/>
                    <a:pt x="62" y="100"/>
                    <a:pt x="62" y="94"/>
                  </a:cubicBezTo>
                  <a:cubicBezTo>
                    <a:pt x="62" y="89"/>
                    <a:pt x="60" y="84"/>
                    <a:pt x="57" y="81"/>
                  </a:cubicBezTo>
                  <a:cubicBezTo>
                    <a:pt x="53" y="78"/>
                    <a:pt x="48" y="77"/>
                    <a:pt x="41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113"/>
                    <a:pt x="29" y="113"/>
                    <a:pt x="29" y="113"/>
                  </a:cubicBezTo>
                  <a:lnTo>
                    <a:pt x="40" y="113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9" name="Freeform 80"/>
            <p:cNvSpPr>
              <a:spLocks noEditPoints="1"/>
            </p:cNvSpPr>
            <p:nvPr userDrawn="1"/>
          </p:nvSpPr>
          <p:spPr bwMode="auto">
            <a:xfrm>
              <a:off x="11617402" y="2880651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7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5 w 144"/>
                <a:gd name="T13" fmla="*/ 6 h 142"/>
                <a:gd name="T14" fmla="*/ 72 w 144"/>
                <a:gd name="T15" fmla="*/ 0 h 142"/>
                <a:gd name="T16" fmla="*/ 100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100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5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30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3" y="131"/>
                    <a:pt x="26" y="126"/>
                  </a:cubicBezTo>
                  <a:cubicBezTo>
                    <a:pt x="18" y="119"/>
                    <a:pt x="11" y="111"/>
                    <a:pt x="7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8"/>
                    <a:pt x="21" y="21"/>
                  </a:cubicBezTo>
                  <a:cubicBezTo>
                    <a:pt x="28" y="14"/>
                    <a:pt x="36" y="9"/>
                    <a:pt x="45" y="6"/>
                  </a:cubicBezTo>
                  <a:cubicBezTo>
                    <a:pt x="54" y="2"/>
                    <a:pt x="63" y="0"/>
                    <a:pt x="72" y="0"/>
                  </a:cubicBezTo>
                  <a:cubicBezTo>
                    <a:pt x="82" y="0"/>
                    <a:pt x="91" y="2"/>
                    <a:pt x="100" y="6"/>
                  </a:cubicBezTo>
                  <a:cubicBezTo>
                    <a:pt x="109" y="9"/>
                    <a:pt x="117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3" y="53"/>
                    <a:pt x="144" y="62"/>
                    <a:pt x="144" y="71"/>
                  </a:cubicBezTo>
                  <a:cubicBezTo>
                    <a:pt x="144" y="81"/>
                    <a:pt x="143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9" y="133"/>
                    <a:pt x="100" y="137"/>
                  </a:cubicBezTo>
                  <a:cubicBezTo>
                    <a:pt x="91" y="140"/>
                    <a:pt x="82" y="142"/>
                    <a:pt x="72" y="142"/>
                  </a:cubicBezTo>
                  <a:cubicBezTo>
                    <a:pt x="64" y="142"/>
                    <a:pt x="56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1" y="106"/>
                    <a:pt x="106" y="101"/>
                    <a:pt x="109" y="94"/>
                  </a:cubicBezTo>
                  <a:cubicBezTo>
                    <a:pt x="113" y="87"/>
                    <a:pt x="115" y="79"/>
                    <a:pt x="115" y="71"/>
                  </a:cubicBezTo>
                  <a:cubicBezTo>
                    <a:pt x="115" y="63"/>
                    <a:pt x="113" y="55"/>
                    <a:pt x="109" y="48"/>
                  </a:cubicBezTo>
                  <a:cubicBezTo>
                    <a:pt x="106" y="41"/>
                    <a:pt x="101" y="36"/>
                    <a:pt x="94" y="32"/>
                  </a:cubicBezTo>
                  <a:cubicBezTo>
                    <a:pt x="88" y="28"/>
                    <a:pt x="80" y="26"/>
                    <a:pt x="72" y="26"/>
                  </a:cubicBezTo>
                  <a:cubicBezTo>
                    <a:pt x="64" y="26"/>
                    <a:pt x="57" y="28"/>
                    <a:pt x="50" y="32"/>
                  </a:cubicBezTo>
                  <a:cubicBezTo>
                    <a:pt x="44" y="36"/>
                    <a:pt x="39" y="41"/>
                    <a:pt x="35" y="48"/>
                  </a:cubicBezTo>
                  <a:cubicBezTo>
                    <a:pt x="32" y="55"/>
                    <a:pt x="30" y="63"/>
                    <a:pt x="30" y="71"/>
                  </a:cubicBezTo>
                  <a:cubicBezTo>
                    <a:pt x="30" y="80"/>
                    <a:pt x="32" y="87"/>
                    <a:pt x="35" y="94"/>
                  </a:cubicBezTo>
                  <a:cubicBezTo>
                    <a:pt x="39" y="101"/>
                    <a:pt x="44" y="106"/>
                    <a:pt x="50" y="110"/>
                  </a:cubicBezTo>
                  <a:cubicBezTo>
                    <a:pt x="56" y="114"/>
                    <a:pt x="64" y="116"/>
                    <a:pt x="72" y="116"/>
                  </a:cubicBezTo>
                  <a:cubicBezTo>
                    <a:pt x="81" y="116"/>
                    <a:pt x="88" y="114"/>
                    <a:pt x="94" y="110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0" name="Freeform 81"/>
            <p:cNvSpPr>
              <a:spLocks/>
            </p:cNvSpPr>
            <p:nvPr userDrawn="1"/>
          </p:nvSpPr>
          <p:spPr bwMode="auto">
            <a:xfrm>
              <a:off x="11657089" y="2882238"/>
              <a:ext cx="25400" cy="36513"/>
            </a:xfrm>
            <a:custGeom>
              <a:avLst/>
              <a:gdLst>
                <a:gd name="T0" fmla="*/ 6 w 16"/>
                <a:gd name="T1" fmla="*/ 4 h 23"/>
                <a:gd name="T2" fmla="*/ 0 w 16"/>
                <a:gd name="T3" fmla="*/ 4 h 23"/>
                <a:gd name="T4" fmla="*/ 0 w 16"/>
                <a:gd name="T5" fmla="*/ 0 h 23"/>
                <a:gd name="T6" fmla="*/ 16 w 16"/>
                <a:gd name="T7" fmla="*/ 0 h 23"/>
                <a:gd name="T8" fmla="*/ 16 w 16"/>
                <a:gd name="T9" fmla="*/ 4 h 23"/>
                <a:gd name="T10" fmla="*/ 10 w 16"/>
                <a:gd name="T11" fmla="*/ 4 h 23"/>
                <a:gd name="T12" fmla="*/ 10 w 16"/>
                <a:gd name="T13" fmla="*/ 23 h 23"/>
                <a:gd name="T14" fmla="*/ 6 w 16"/>
                <a:gd name="T15" fmla="*/ 23 h 23"/>
                <a:gd name="T16" fmla="*/ 6 w 16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1" name="Freeform 82"/>
            <p:cNvSpPr>
              <a:spLocks/>
            </p:cNvSpPr>
            <p:nvPr userDrawn="1"/>
          </p:nvSpPr>
          <p:spPr bwMode="auto">
            <a:xfrm>
              <a:off x="11685664" y="2882238"/>
              <a:ext cx="25400" cy="36513"/>
            </a:xfrm>
            <a:custGeom>
              <a:avLst/>
              <a:gdLst>
                <a:gd name="T0" fmla="*/ 6 w 16"/>
                <a:gd name="T1" fmla="*/ 4 h 23"/>
                <a:gd name="T2" fmla="*/ 0 w 16"/>
                <a:gd name="T3" fmla="*/ 4 h 23"/>
                <a:gd name="T4" fmla="*/ 0 w 16"/>
                <a:gd name="T5" fmla="*/ 0 h 23"/>
                <a:gd name="T6" fmla="*/ 16 w 16"/>
                <a:gd name="T7" fmla="*/ 0 h 23"/>
                <a:gd name="T8" fmla="*/ 16 w 16"/>
                <a:gd name="T9" fmla="*/ 4 h 23"/>
                <a:gd name="T10" fmla="*/ 11 w 16"/>
                <a:gd name="T11" fmla="*/ 4 h 23"/>
                <a:gd name="T12" fmla="*/ 11 w 16"/>
                <a:gd name="T13" fmla="*/ 23 h 23"/>
                <a:gd name="T14" fmla="*/ 6 w 16"/>
                <a:gd name="T15" fmla="*/ 23 h 23"/>
                <a:gd name="T16" fmla="*/ 6 w 16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2" name="Freeform 83"/>
            <p:cNvSpPr>
              <a:spLocks/>
            </p:cNvSpPr>
            <p:nvPr userDrawn="1"/>
          </p:nvSpPr>
          <p:spPr bwMode="auto">
            <a:xfrm>
              <a:off x="11717414" y="2882238"/>
              <a:ext cx="20638" cy="36513"/>
            </a:xfrm>
            <a:custGeom>
              <a:avLst/>
              <a:gdLst>
                <a:gd name="T0" fmla="*/ 0 w 13"/>
                <a:gd name="T1" fmla="*/ 0 h 23"/>
                <a:gd name="T2" fmla="*/ 13 w 13"/>
                <a:gd name="T3" fmla="*/ 0 h 23"/>
                <a:gd name="T4" fmla="*/ 13 w 13"/>
                <a:gd name="T5" fmla="*/ 4 h 23"/>
                <a:gd name="T6" fmla="*/ 5 w 13"/>
                <a:gd name="T7" fmla="*/ 4 h 23"/>
                <a:gd name="T8" fmla="*/ 5 w 13"/>
                <a:gd name="T9" fmla="*/ 8 h 23"/>
                <a:gd name="T10" fmla="*/ 13 w 13"/>
                <a:gd name="T11" fmla="*/ 8 h 23"/>
                <a:gd name="T12" fmla="*/ 13 w 13"/>
                <a:gd name="T13" fmla="*/ 13 h 23"/>
                <a:gd name="T14" fmla="*/ 5 w 13"/>
                <a:gd name="T15" fmla="*/ 13 h 23"/>
                <a:gd name="T16" fmla="*/ 5 w 13"/>
                <a:gd name="T17" fmla="*/ 18 h 23"/>
                <a:gd name="T18" fmla="*/ 13 w 13"/>
                <a:gd name="T19" fmla="*/ 18 h 23"/>
                <a:gd name="T20" fmla="*/ 13 w 13"/>
                <a:gd name="T21" fmla="*/ 23 h 23"/>
                <a:gd name="T22" fmla="*/ 0 w 13"/>
                <a:gd name="T23" fmla="*/ 23 h 23"/>
                <a:gd name="T24" fmla="*/ 0 w 13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5" y="4"/>
                  </a:lnTo>
                  <a:lnTo>
                    <a:pt x="5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13" y="18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3" name="Freeform 84"/>
            <p:cNvSpPr>
              <a:spLocks/>
            </p:cNvSpPr>
            <p:nvPr userDrawn="1"/>
          </p:nvSpPr>
          <p:spPr bwMode="auto">
            <a:xfrm>
              <a:off x="11745989" y="2882238"/>
              <a:ext cx="33338" cy="36513"/>
            </a:xfrm>
            <a:custGeom>
              <a:avLst/>
              <a:gdLst>
                <a:gd name="T0" fmla="*/ 0 w 128"/>
                <a:gd name="T1" fmla="*/ 0 h 136"/>
                <a:gd name="T2" fmla="*/ 30 w 128"/>
                <a:gd name="T3" fmla="*/ 0 h 136"/>
                <a:gd name="T4" fmla="*/ 90 w 128"/>
                <a:gd name="T5" fmla="*/ 79 h 136"/>
                <a:gd name="T6" fmla="*/ 102 w 128"/>
                <a:gd name="T7" fmla="*/ 103 h 136"/>
                <a:gd name="T8" fmla="*/ 101 w 128"/>
                <a:gd name="T9" fmla="*/ 89 h 136"/>
                <a:gd name="T10" fmla="*/ 100 w 128"/>
                <a:gd name="T11" fmla="*/ 76 h 136"/>
                <a:gd name="T12" fmla="*/ 100 w 128"/>
                <a:gd name="T13" fmla="*/ 0 h 136"/>
                <a:gd name="T14" fmla="*/ 128 w 128"/>
                <a:gd name="T15" fmla="*/ 0 h 136"/>
                <a:gd name="T16" fmla="*/ 128 w 128"/>
                <a:gd name="T17" fmla="*/ 136 h 136"/>
                <a:gd name="T18" fmla="*/ 100 w 128"/>
                <a:gd name="T19" fmla="*/ 136 h 136"/>
                <a:gd name="T20" fmla="*/ 38 w 128"/>
                <a:gd name="T21" fmla="*/ 55 h 136"/>
                <a:gd name="T22" fmla="*/ 26 w 128"/>
                <a:gd name="T23" fmla="*/ 31 h 136"/>
                <a:gd name="T24" fmla="*/ 28 w 128"/>
                <a:gd name="T25" fmla="*/ 45 h 136"/>
                <a:gd name="T26" fmla="*/ 28 w 128"/>
                <a:gd name="T27" fmla="*/ 58 h 136"/>
                <a:gd name="T28" fmla="*/ 28 w 128"/>
                <a:gd name="T29" fmla="*/ 136 h 136"/>
                <a:gd name="T30" fmla="*/ 0 w 128"/>
                <a:gd name="T31" fmla="*/ 136 h 136"/>
                <a:gd name="T32" fmla="*/ 0 w 128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36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4" y="84"/>
                    <a:pt x="98" y="92"/>
                    <a:pt x="102" y="103"/>
                  </a:cubicBezTo>
                  <a:cubicBezTo>
                    <a:pt x="101" y="98"/>
                    <a:pt x="101" y="93"/>
                    <a:pt x="101" y="89"/>
                  </a:cubicBezTo>
                  <a:cubicBezTo>
                    <a:pt x="100" y="85"/>
                    <a:pt x="100" y="81"/>
                    <a:pt x="100" y="7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1"/>
                    <a:pt x="31" y="43"/>
                    <a:pt x="26" y="31"/>
                  </a:cubicBezTo>
                  <a:cubicBezTo>
                    <a:pt x="27" y="37"/>
                    <a:pt x="27" y="41"/>
                    <a:pt x="28" y="45"/>
                  </a:cubicBezTo>
                  <a:cubicBezTo>
                    <a:pt x="28" y="49"/>
                    <a:pt x="28" y="54"/>
                    <a:pt x="28" y="5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40879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65" r:id="rId3"/>
    <p:sldLayoutId id="2147483663" r:id="rId4"/>
    <p:sldLayoutId id="2147483674" r:id="rId5"/>
    <p:sldLayoutId id="2147483697" r:id="rId6"/>
    <p:sldLayoutId id="2147483687" r:id="rId7"/>
    <p:sldLayoutId id="2147483670" r:id="rId8"/>
    <p:sldLayoutId id="2147483709" r:id="rId9"/>
    <p:sldLayoutId id="2147483675" r:id="rId10"/>
    <p:sldLayoutId id="2147483710" r:id="rId11"/>
    <p:sldLayoutId id="2147483698" r:id="rId12"/>
    <p:sldLayoutId id="2147483711" r:id="rId13"/>
    <p:sldLayoutId id="2147483669" r:id="rId14"/>
    <p:sldLayoutId id="2147483676" r:id="rId15"/>
    <p:sldLayoutId id="2147483695" r:id="rId16"/>
    <p:sldLayoutId id="2147483671" r:id="rId17"/>
    <p:sldLayoutId id="2147483677" r:id="rId18"/>
    <p:sldLayoutId id="2147483696" r:id="rId19"/>
    <p:sldLayoutId id="2147483683" r:id="rId20"/>
    <p:sldLayoutId id="2147483682" r:id="rId21"/>
    <p:sldLayoutId id="2147483691" r:id="rId22"/>
    <p:sldLayoutId id="2147483684" r:id="rId23"/>
    <p:sldLayoutId id="2147483685" r:id="rId24"/>
    <p:sldLayoutId id="2147483692" r:id="rId25"/>
    <p:sldLayoutId id="2147483680" r:id="rId26"/>
    <p:sldLayoutId id="2147483681" r:id="rId27"/>
    <p:sldLayoutId id="2147483699" r:id="rId28"/>
    <p:sldLayoutId id="2147483664" r:id="rId29"/>
    <p:sldLayoutId id="2147483678" r:id="rId30"/>
    <p:sldLayoutId id="2147483693" r:id="rId31"/>
    <p:sldLayoutId id="2147483672" r:id="rId32"/>
    <p:sldLayoutId id="2147483679" r:id="rId33"/>
    <p:sldLayoutId id="2147483694" r:id="rId34"/>
    <p:sldLayoutId id="2147483702" r:id="rId35"/>
    <p:sldLayoutId id="2147483690" r:id="rId36"/>
    <p:sldLayoutId id="2147483704" r:id="rId37"/>
    <p:sldLayoutId id="2147483701" r:id="rId38"/>
    <p:sldLayoutId id="2147483703" r:id="rId39"/>
    <p:sldLayoutId id="2147483688" r:id="rId40"/>
    <p:sldLayoutId id="2147483686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orient="horz" pos="3552">
          <p15:clr>
            <a:srgbClr val="F26B43"/>
          </p15:clr>
        </p15:guide>
        <p15:guide id="9" orient="horz" pos="2996">
          <p15:clr>
            <a:srgbClr val="F26B43"/>
          </p15:clr>
        </p15:guide>
        <p15:guide id="10" orient="horz" pos="2438">
          <p15:clr>
            <a:srgbClr val="F26B43"/>
          </p15:clr>
        </p15:guide>
        <p15:guide id="11" orient="horz" pos="1882">
          <p15:clr>
            <a:srgbClr val="F26B43"/>
          </p15:clr>
        </p15:guide>
        <p15:guide id="12" orient="horz" pos="1324">
          <p15:clr>
            <a:srgbClr val="F26B43"/>
          </p15:clr>
        </p15:guide>
        <p15:guide id="13" orient="horz" pos="768">
          <p15:clr>
            <a:srgbClr val="F26B43"/>
          </p15:clr>
        </p15:guide>
        <p15:guide id="14" pos="3840">
          <p15:clr>
            <a:srgbClr val="F26B43"/>
          </p15:clr>
        </p15:guide>
        <p15:guide id="15" pos="770">
          <p15:clr>
            <a:srgbClr val="F26B43"/>
          </p15:clr>
        </p15:guide>
        <p15:guide id="16" pos="1382">
          <p15:clr>
            <a:srgbClr val="F26B43"/>
          </p15:clr>
        </p15:guide>
        <p15:guide id="17" pos="1998">
          <p15:clr>
            <a:srgbClr val="F26B43"/>
          </p15:clr>
        </p15:guide>
        <p15:guide id="18" pos="2612">
          <p15:clr>
            <a:srgbClr val="F26B43"/>
          </p15:clr>
        </p15:guide>
        <p15:guide id="19" pos="3226">
          <p15:clr>
            <a:srgbClr val="F26B43"/>
          </p15:clr>
        </p15:guide>
        <p15:guide id="20" pos="4454">
          <p15:clr>
            <a:srgbClr val="F26B43"/>
          </p15:clr>
        </p15:guide>
        <p15:guide id="21" pos="5070">
          <p15:clr>
            <a:srgbClr val="F26B43"/>
          </p15:clr>
        </p15:guide>
        <p15:guide id="22" pos="5682">
          <p15:clr>
            <a:srgbClr val="F26B43"/>
          </p15:clr>
        </p15:guide>
        <p15:guide id="23" pos="6298">
          <p15:clr>
            <a:srgbClr val="F26B43"/>
          </p15:clr>
        </p15:guide>
        <p15:guide id="24" pos="6912">
          <p15:clr>
            <a:srgbClr val="F26B43"/>
          </p15:clr>
        </p15:guide>
        <p15:guide id="25" pos="6602">
          <p15:clr>
            <a:srgbClr val="F26B43"/>
          </p15:clr>
        </p15:guide>
        <p15:guide id="26" pos="5990">
          <p15:clr>
            <a:srgbClr val="F26B43"/>
          </p15:clr>
        </p15:guide>
        <p15:guide id="27" pos="5376">
          <p15:clr>
            <a:srgbClr val="F26B43"/>
          </p15:clr>
        </p15:guide>
        <p15:guide id="28" pos="4762">
          <p15:clr>
            <a:srgbClr val="F26B43"/>
          </p15:clr>
        </p15:guide>
        <p15:guide id="29" pos="4146">
          <p15:clr>
            <a:srgbClr val="F26B43"/>
          </p15:clr>
        </p15:guide>
        <p15:guide id="30" pos="3530">
          <p15:clr>
            <a:srgbClr val="F26B43"/>
          </p15:clr>
        </p15:guide>
        <p15:guide id="31" pos="2916">
          <p15:clr>
            <a:srgbClr val="F26B43"/>
          </p15:clr>
        </p15:guide>
        <p15:guide id="32" pos="2304">
          <p15:clr>
            <a:srgbClr val="F26B43"/>
          </p15:clr>
        </p15:guide>
        <p15:guide id="33" pos="1688">
          <p15:clr>
            <a:srgbClr val="F26B43"/>
          </p15:clr>
        </p15:guide>
        <p15:guide id="34" pos="10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0" name="RASTER" hidden="1"/>
          <p:cNvGrpSpPr>
            <a:grpSpLocks noChangeAspect="1"/>
          </p:cNvGrpSpPr>
          <p:nvPr userDrawn="1"/>
        </p:nvGrpSpPr>
        <p:grpSpPr bwMode="auto">
          <a:xfrm>
            <a:off x="1588" y="-1"/>
            <a:ext cx="12190412" cy="6859031"/>
            <a:chOff x="1" y="0"/>
            <a:chExt cx="6336" cy="3565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6336" cy="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635" y="634"/>
              <a:ext cx="5068" cy="2297"/>
            </a:xfrm>
            <a:prstGeom prst="rect">
              <a:avLst/>
            </a:prstGeom>
            <a:solidFill>
              <a:srgbClr val="E9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635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7"/>
            <p:cNvSpPr>
              <a:spLocks noChangeArrowheads="1"/>
            </p:cNvSpPr>
            <p:nvPr userDrawn="1"/>
          </p:nvSpPr>
          <p:spPr bwMode="auto">
            <a:xfrm>
              <a:off x="1141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Rectangle 8"/>
            <p:cNvSpPr>
              <a:spLocks noChangeArrowheads="1"/>
            </p:cNvSpPr>
            <p:nvPr userDrawn="1"/>
          </p:nvSpPr>
          <p:spPr bwMode="auto">
            <a:xfrm>
              <a:off x="1649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>
              <a:off x="2155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2662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3169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>
              <a:off x="3676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>
              <a:off x="4183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4689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>
              <a:off x="5197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Line 16"/>
            <p:cNvSpPr>
              <a:spLocks noChangeShapeType="1"/>
            </p:cNvSpPr>
            <p:nvPr userDrawn="1"/>
          </p:nvSpPr>
          <p:spPr bwMode="auto">
            <a:xfrm>
              <a:off x="1" y="634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Line 17"/>
            <p:cNvSpPr>
              <a:spLocks noChangeShapeType="1"/>
            </p:cNvSpPr>
            <p:nvPr userDrawn="1"/>
          </p:nvSpPr>
          <p:spPr bwMode="auto">
            <a:xfrm>
              <a:off x="1" y="1093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Line 18"/>
            <p:cNvSpPr>
              <a:spLocks noChangeShapeType="1"/>
            </p:cNvSpPr>
            <p:nvPr userDrawn="1"/>
          </p:nvSpPr>
          <p:spPr bwMode="auto">
            <a:xfrm>
              <a:off x="1" y="1553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Line 19"/>
            <p:cNvSpPr>
              <a:spLocks noChangeShapeType="1"/>
            </p:cNvSpPr>
            <p:nvPr userDrawn="1"/>
          </p:nvSpPr>
          <p:spPr bwMode="auto">
            <a:xfrm>
              <a:off x="1" y="2012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Line 20"/>
            <p:cNvSpPr>
              <a:spLocks noChangeShapeType="1"/>
            </p:cNvSpPr>
            <p:nvPr userDrawn="1"/>
          </p:nvSpPr>
          <p:spPr bwMode="auto">
            <a:xfrm>
              <a:off x="1" y="2472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Line 21"/>
            <p:cNvSpPr>
              <a:spLocks noChangeShapeType="1"/>
            </p:cNvSpPr>
            <p:nvPr userDrawn="1"/>
          </p:nvSpPr>
          <p:spPr bwMode="auto">
            <a:xfrm>
              <a:off x="1" y="2931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Line 22"/>
            <p:cNvSpPr>
              <a:spLocks noChangeShapeType="1"/>
            </p:cNvSpPr>
            <p:nvPr userDrawn="1"/>
          </p:nvSpPr>
          <p:spPr bwMode="auto">
            <a:xfrm>
              <a:off x="635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Line 23"/>
            <p:cNvSpPr>
              <a:spLocks noChangeShapeType="1"/>
            </p:cNvSpPr>
            <p:nvPr userDrawn="1"/>
          </p:nvSpPr>
          <p:spPr bwMode="auto">
            <a:xfrm>
              <a:off x="1141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Line 24"/>
            <p:cNvSpPr>
              <a:spLocks noChangeShapeType="1"/>
            </p:cNvSpPr>
            <p:nvPr userDrawn="1"/>
          </p:nvSpPr>
          <p:spPr bwMode="auto">
            <a:xfrm>
              <a:off x="164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Line 25"/>
            <p:cNvSpPr>
              <a:spLocks noChangeShapeType="1"/>
            </p:cNvSpPr>
            <p:nvPr userDrawn="1"/>
          </p:nvSpPr>
          <p:spPr bwMode="auto">
            <a:xfrm>
              <a:off x="2155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Line 26"/>
            <p:cNvSpPr>
              <a:spLocks noChangeShapeType="1"/>
            </p:cNvSpPr>
            <p:nvPr userDrawn="1"/>
          </p:nvSpPr>
          <p:spPr bwMode="auto">
            <a:xfrm>
              <a:off x="2662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Line 27"/>
            <p:cNvSpPr>
              <a:spLocks noChangeShapeType="1"/>
            </p:cNvSpPr>
            <p:nvPr userDrawn="1"/>
          </p:nvSpPr>
          <p:spPr bwMode="auto">
            <a:xfrm>
              <a:off x="316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Line 28"/>
            <p:cNvSpPr>
              <a:spLocks noChangeShapeType="1"/>
            </p:cNvSpPr>
            <p:nvPr userDrawn="1"/>
          </p:nvSpPr>
          <p:spPr bwMode="auto">
            <a:xfrm>
              <a:off x="3676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Line 29"/>
            <p:cNvSpPr>
              <a:spLocks noChangeShapeType="1"/>
            </p:cNvSpPr>
            <p:nvPr userDrawn="1"/>
          </p:nvSpPr>
          <p:spPr bwMode="auto">
            <a:xfrm>
              <a:off x="4183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Line 30"/>
            <p:cNvSpPr>
              <a:spLocks noChangeShapeType="1"/>
            </p:cNvSpPr>
            <p:nvPr userDrawn="1"/>
          </p:nvSpPr>
          <p:spPr bwMode="auto">
            <a:xfrm>
              <a:off x="468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Line 31"/>
            <p:cNvSpPr>
              <a:spLocks noChangeShapeType="1"/>
            </p:cNvSpPr>
            <p:nvPr userDrawn="1"/>
          </p:nvSpPr>
          <p:spPr bwMode="auto">
            <a:xfrm>
              <a:off x="5197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Line 32"/>
            <p:cNvSpPr>
              <a:spLocks noChangeShapeType="1"/>
            </p:cNvSpPr>
            <p:nvPr userDrawn="1"/>
          </p:nvSpPr>
          <p:spPr bwMode="auto">
            <a:xfrm>
              <a:off x="5703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Rectangle 33"/>
            <p:cNvSpPr>
              <a:spLocks noChangeArrowheads="1"/>
            </p:cNvSpPr>
            <p:nvPr userDrawn="1"/>
          </p:nvSpPr>
          <p:spPr bwMode="auto">
            <a:xfrm>
              <a:off x="635" y="634"/>
              <a:ext cx="5068" cy="2297"/>
            </a:xfrm>
            <a:prstGeom prst="rect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Line 34"/>
            <p:cNvSpPr>
              <a:spLocks noChangeShapeType="1"/>
            </p:cNvSpPr>
            <p:nvPr userDrawn="1"/>
          </p:nvSpPr>
          <p:spPr bwMode="auto">
            <a:xfrm>
              <a:off x="63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Line 35"/>
            <p:cNvSpPr>
              <a:spLocks noChangeShapeType="1"/>
            </p:cNvSpPr>
            <p:nvPr userDrawn="1"/>
          </p:nvSpPr>
          <p:spPr bwMode="auto">
            <a:xfrm>
              <a:off x="1141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Line 36"/>
            <p:cNvSpPr>
              <a:spLocks noChangeShapeType="1"/>
            </p:cNvSpPr>
            <p:nvPr userDrawn="1"/>
          </p:nvSpPr>
          <p:spPr bwMode="auto">
            <a:xfrm>
              <a:off x="1141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Line 37"/>
            <p:cNvSpPr>
              <a:spLocks noChangeShapeType="1"/>
            </p:cNvSpPr>
            <p:nvPr userDrawn="1"/>
          </p:nvSpPr>
          <p:spPr bwMode="auto">
            <a:xfrm>
              <a:off x="164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Line 38"/>
            <p:cNvSpPr>
              <a:spLocks noChangeShapeType="1"/>
            </p:cNvSpPr>
            <p:nvPr userDrawn="1"/>
          </p:nvSpPr>
          <p:spPr bwMode="auto">
            <a:xfrm>
              <a:off x="164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Line 39"/>
            <p:cNvSpPr>
              <a:spLocks noChangeShapeType="1"/>
            </p:cNvSpPr>
            <p:nvPr userDrawn="1"/>
          </p:nvSpPr>
          <p:spPr bwMode="auto">
            <a:xfrm>
              <a:off x="215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Line 40"/>
            <p:cNvSpPr>
              <a:spLocks noChangeShapeType="1"/>
            </p:cNvSpPr>
            <p:nvPr userDrawn="1"/>
          </p:nvSpPr>
          <p:spPr bwMode="auto">
            <a:xfrm>
              <a:off x="215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Line 41"/>
            <p:cNvSpPr>
              <a:spLocks noChangeShapeType="1"/>
            </p:cNvSpPr>
            <p:nvPr userDrawn="1"/>
          </p:nvSpPr>
          <p:spPr bwMode="auto">
            <a:xfrm>
              <a:off x="2662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Line 42"/>
            <p:cNvSpPr>
              <a:spLocks noChangeShapeType="1"/>
            </p:cNvSpPr>
            <p:nvPr userDrawn="1"/>
          </p:nvSpPr>
          <p:spPr bwMode="auto">
            <a:xfrm>
              <a:off x="2662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Line 43"/>
            <p:cNvSpPr>
              <a:spLocks noChangeShapeType="1"/>
            </p:cNvSpPr>
            <p:nvPr userDrawn="1"/>
          </p:nvSpPr>
          <p:spPr bwMode="auto">
            <a:xfrm>
              <a:off x="316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Line 44"/>
            <p:cNvSpPr>
              <a:spLocks noChangeShapeType="1"/>
            </p:cNvSpPr>
            <p:nvPr userDrawn="1"/>
          </p:nvSpPr>
          <p:spPr bwMode="auto">
            <a:xfrm>
              <a:off x="316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Line 45"/>
            <p:cNvSpPr>
              <a:spLocks noChangeShapeType="1"/>
            </p:cNvSpPr>
            <p:nvPr userDrawn="1"/>
          </p:nvSpPr>
          <p:spPr bwMode="auto">
            <a:xfrm>
              <a:off x="3676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Line 46"/>
            <p:cNvSpPr>
              <a:spLocks noChangeShapeType="1"/>
            </p:cNvSpPr>
            <p:nvPr userDrawn="1"/>
          </p:nvSpPr>
          <p:spPr bwMode="auto">
            <a:xfrm>
              <a:off x="3676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Line 47"/>
            <p:cNvSpPr>
              <a:spLocks noChangeShapeType="1"/>
            </p:cNvSpPr>
            <p:nvPr userDrawn="1"/>
          </p:nvSpPr>
          <p:spPr bwMode="auto">
            <a:xfrm>
              <a:off x="418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Line 48"/>
            <p:cNvSpPr>
              <a:spLocks noChangeShapeType="1"/>
            </p:cNvSpPr>
            <p:nvPr userDrawn="1"/>
          </p:nvSpPr>
          <p:spPr bwMode="auto">
            <a:xfrm>
              <a:off x="418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Line 49"/>
            <p:cNvSpPr>
              <a:spLocks noChangeShapeType="1"/>
            </p:cNvSpPr>
            <p:nvPr userDrawn="1"/>
          </p:nvSpPr>
          <p:spPr bwMode="auto">
            <a:xfrm>
              <a:off x="468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Line 50"/>
            <p:cNvSpPr>
              <a:spLocks noChangeShapeType="1"/>
            </p:cNvSpPr>
            <p:nvPr userDrawn="1"/>
          </p:nvSpPr>
          <p:spPr bwMode="auto">
            <a:xfrm>
              <a:off x="468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Line 51"/>
            <p:cNvSpPr>
              <a:spLocks noChangeShapeType="1"/>
            </p:cNvSpPr>
            <p:nvPr userDrawn="1"/>
          </p:nvSpPr>
          <p:spPr bwMode="auto">
            <a:xfrm>
              <a:off x="5197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Line 52"/>
            <p:cNvSpPr>
              <a:spLocks noChangeShapeType="1"/>
            </p:cNvSpPr>
            <p:nvPr userDrawn="1"/>
          </p:nvSpPr>
          <p:spPr bwMode="auto">
            <a:xfrm>
              <a:off x="5197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Line 53"/>
            <p:cNvSpPr>
              <a:spLocks noChangeShapeType="1"/>
            </p:cNvSpPr>
            <p:nvPr userDrawn="1"/>
          </p:nvSpPr>
          <p:spPr bwMode="auto">
            <a:xfrm>
              <a:off x="570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17613" y="1219200"/>
            <a:ext cx="9753599" cy="8778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0787" y="2108758"/>
            <a:ext cx="9750425" cy="35252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8963" y="0"/>
            <a:ext cx="2756630" cy="12120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300">
                <a:solidFill>
                  <a:schemeClr val="bg1"/>
                </a:solidFill>
              </a:defRPr>
            </a:lvl1pPr>
          </a:lstStyle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/>
          <p:cNvSpPr txBox="1"/>
          <p:nvPr userDrawn="1"/>
        </p:nvSpPr>
        <p:spPr>
          <a:xfrm>
            <a:off x="1217539" y="6196253"/>
            <a:ext cx="414813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sv-SE" sz="900" spc="3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NORRBOTTEN.SE</a:t>
            </a:r>
            <a:endParaRPr lang="sv-SE" sz="900" spc="3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145" name="Grupp 144"/>
          <p:cNvGrpSpPr/>
          <p:nvPr userDrawn="1"/>
        </p:nvGrpSpPr>
        <p:grpSpPr>
          <a:xfrm>
            <a:off x="9401009" y="6072890"/>
            <a:ext cx="1571180" cy="238174"/>
            <a:chOff x="11130039" y="2953676"/>
            <a:chExt cx="649288" cy="98425"/>
          </a:xfrm>
        </p:grpSpPr>
        <p:sp>
          <p:nvSpPr>
            <p:cNvPr id="104" name="Oval 45"/>
            <p:cNvSpPr>
              <a:spLocks noChangeArrowheads="1"/>
            </p:cNvSpPr>
            <p:nvPr userDrawn="1"/>
          </p:nvSpPr>
          <p:spPr bwMode="auto">
            <a:xfrm>
              <a:off x="11233227" y="2953676"/>
              <a:ext cx="34925" cy="36513"/>
            </a:xfrm>
            <a:prstGeom prst="ellipse">
              <a:avLst/>
            </a:prstGeom>
            <a:solidFill>
              <a:srgbClr val="EC6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5" name="Freeform 46"/>
            <p:cNvSpPr>
              <a:spLocks/>
            </p:cNvSpPr>
            <p:nvPr userDrawn="1"/>
          </p:nvSpPr>
          <p:spPr bwMode="auto">
            <a:xfrm>
              <a:off x="11130039" y="2961613"/>
              <a:ext cx="180975" cy="85725"/>
            </a:xfrm>
            <a:custGeom>
              <a:avLst/>
              <a:gdLst>
                <a:gd name="T0" fmla="*/ 454 w 683"/>
                <a:gd name="T1" fmla="*/ 244 h 318"/>
                <a:gd name="T2" fmla="*/ 652 w 683"/>
                <a:gd name="T3" fmla="*/ 1 h 318"/>
                <a:gd name="T4" fmla="*/ 683 w 683"/>
                <a:gd name="T5" fmla="*/ 37 h 318"/>
                <a:gd name="T6" fmla="*/ 454 w 683"/>
                <a:gd name="T7" fmla="*/ 318 h 318"/>
                <a:gd name="T8" fmla="*/ 255 w 683"/>
                <a:gd name="T9" fmla="*/ 74 h 318"/>
                <a:gd name="T10" fmla="*/ 89 w 683"/>
                <a:gd name="T11" fmla="*/ 279 h 318"/>
                <a:gd name="T12" fmla="*/ 59 w 683"/>
                <a:gd name="T13" fmla="*/ 316 h 318"/>
                <a:gd name="T14" fmla="*/ 55 w 683"/>
                <a:gd name="T15" fmla="*/ 316 h 318"/>
                <a:gd name="T16" fmla="*/ 0 w 683"/>
                <a:gd name="T17" fmla="*/ 316 h 318"/>
                <a:gd name="T18" fmla="*/ 256 w 683"/>
                <a:gd name="T19" fmla="*/ 0 h 318"/>
                <a:gd name="T20" fmla="*/ 454 w 683"/>
                <a:gd name="T21" fmla="*/ 24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3" h="318">
                  <a:moveTo>
                    <a:pt x="454" y="244"/>
                  </a:moveTo>
                  <a:cubicBezTo>
                    <a:pt x="652" y="1"/>
                    <a:pt x="652" y="1"/>
                    <a:pt x="652" y="1"/>
                  </a:cubicBezTo>
                  <a:cubicBezTo>
                    <a:pt x="663" y="12"/>
                    <a:pt x="672" y="25"/>
                    <a:pt x="683" y="37"/>
                  </a:cubicBezTo>
                  <a:cubicBezTo>
                    <a:pt x="454" y="318"/>
                    <a:pt x="454" y="318"/>
                    <a:pt x="454" y="318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89" y="279"/>
                    <a:pt x="89" y="279"/>
                    <a:pt x="89" y="279"/>
                  </a:cubicBezTo>
                  <a:cubicBezTo>
                    <a:pt x="59" y="316"/>
                    <a:pt x="59" y="316"/>
                    <a:pt x="59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454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6" name="Freeform 47"/>
            <p:cNvSpPr>
              <a:spLocks/>
            </p:cNvSpPr>
            <p:nvPr userDrawn="1"/>
          </p:nvSpPr>
          <p:spPr bwMode="auto">
            <a:xfrm>
              <a:off x="11258627" y="2963201"/>
              <a:ext cx="158750" cy="88900"/>
            </a:xfrm>
            <a:custGeom>
              <a:avLst/>
              <a:gdLst>
                <a:gd name="T0" fmla="*/ 103 w 596"/>
                <a:gd name="T1" fmla="*/ 261 h 335"/>
                <a:gd name="T2" fmla="*/ 103 w 596"/>
                <a:gd name="T3" fmla="*/ 261 h 335"/>
                <a:gd name="T4" fmla="*/ 184 w 596"/>
                <a:gd name="T5" fmla="*/ 281 h 335"/>
                <a:gd name="T6" fmla="*/ 273 w 596"/>
                <a:gd name="T7" fmla="*/ 273 h 335"/>
                <a:gd name="T8" fmla="*/ 400 w 596"/>
                <a:gd name="T9" fmla="*/ 263 h 335"/>
                <a:gd name="T10" fmla="*/ 523 w 596"/>
                <a:gd name="T11" fmla="*/ 282 h 335"/>
                <a:gd name="T12" fmla="*/ 564 w 596"/>
                <a:gd name="T13" fmla="*/ 270 h 335"/>
                <a:gd name="T14" fmla="*/ 596 w 596"/>
                <a:gd name="T15" fmla="*/ 309 h 335"/>
                <a:gd name="T16" fmla="*/ 445 w 596"/>
                <a:gd name="T17" fmla="*/ 323 h 335"/>
                <a:gd name="T18" fmla="*/ 337 w 596"/>
                <a:gd name="T19" fmla="*/ 306 h 335"/>
                <a:gd name="T20" fmla="*/ 235 w 596"/>
                <a:gd name="T21" fmla="*/ 328 h 335"/>
                <a:gd name="T22" fmla="*/ 140 w 596"/>
                <a:gd name="T23" fmla="*/ 319 h 335"/>
                <a:gd name="T24" fmla="*/ 0 w 596"/>
                <a:gd name="T25" fmla="*/ 315 h 335"/>
                <a:gd name="T26" fmla="*/ 257 w 596"/>
                <a:gd name="T27" fmla="*/ 0 h 335"/>
                <a:gd name="T28" fmla="*/ 286 w 596"/>
                <a:gd name="T29" fmla="*/ 36 h 335"/>
                <a:gd name="T30" fmla="*/ 103 w 596"/>
                <a:gd name="T31" fmla="*/ 26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6" h="335">
                  <a:moveTo>
                    <a:pt x="103" y="261"/>
                  </a:moveTo>
                  <a:cubicBezTo>
                    <a:pt x="103" y="261"/>
                    <a:pt x="103" y="261"/>
                    <a:pt x="103" y="261"/>
                  </a:cubicBezTo>
                  <a:cubicBezTo>
                    <a:pt x="131" y="266"/>
                    <a:pt x="155" y="279"/>
                    <a:pt x="184" y="281"/>
                  </a:cubicBezTo>
                  <a:cubicBezTo>
                    <a:pt x="214" y="285"/>
                    <a:pt x="245" y="282"/>
                    <a:pt x="273" y="273"/>
                  </a:cubicBezTo>
                  <a:cubicBezTo>
                    <a:pt x="311" y="259"/>
                    <a:pt x="358" y="253"/>
                    <a:pt x="400" y="263"/>
                  </a:cubicBezTo>
                  <a:cubicBezTo>
                    <a:pt x="438" y="275"/>
                    <a:pt x="479" y="288"/>
                    <a:pt x="523" y="282"/>
                  </a:cubicBezTo>
                  <a:cubicBezTo>
                    <a:pt x="537" y="280"/>
                    <a:pt x="551" y="276"/>
                    <a:pt x="564" y="270"/>
                  </a:cubicBezTo>
                  <a:cubicBezTo>
                    <a:pt x="574" y="282"/>
                    <a:pt x="585" y="296"/>
                    <a:pt x="596" y="309"/>
                  </a:cubicBezTo>
                  <a:cubicBezTo>
                    <a:pt x="553" y="332"/>
                    <a:pt x="493" y="335"/>
                    <a:pt x="445" y="323"/>
                  </a:cubicBezTo>
                  <a:cubicBezTo>
                    <a:pt x="411" y="312"/>
                    <a:pt x="376" y="301"/>
                    <a:pt x="337" y="306"/>
                  </a:cubicBezTo>
                  <a:cubicBezTo>
                    <a:pt x="301" y="308"/>
                    <a:pt x="270" y="324"/>
                    <a:pt x="235" y="328"/>
                  </a:cubicBezTo>
                  <a:cubicBezTo>
                    <a:pt x="202" y="332"/>
                    <a:pt x="169" y="329"/>
                    <a:pt x="140" y="319"/>
                  </a:cubicBezTo>
                  <a:cubicBezTo>
                    <a:pt x="98" y="302"/>
                    <a:pt x="43" y="301"/>
                    <a:pt x="0" y="315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86" y="36"/>
                    <a:pt x="286" y="36"/>
                    <a:pt x="286" y="36"/>
                  </a:cubicBezTo>
                  <a:lnTo>
                    <a:pt x="103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7" name="Freeform 48"/>
            <p:cNvSpPr>
              <a:spLocks/>
            </p:cNvSpPr>
            <p:nvPr userDrawn="1"/>
          </p:nvSpPr>
          <p:spPr bwMode="auto">
            <a:xfrm>
              <a:off x="11296727" y="2963201"/>
              <a:ext cx="107950" cy="69850"/>
            </a:xfrm>
            <a:custGeom>
              <a:avLst/>
              <a:gdLst>
                <a:gd name="T0" fmla="*/ 90 w 404"/>
                <a:gd name="T1" fmla="*/ 210 h 263"/>
                <a:gd name="T2" fmla="*/ 90 w 404"/>
                <a:gd name="T3" fmla="*/ 210 h 263"/>
                <a:gd name="T4" fmla="*/ 207 w 404"/>
                <a:gd name="T5" fmla="*/ 187 h 263"/>
                <a:gd name="T6" fmla="*/ 328 w 404"/>
                <a:gd name="T7" fmla="*/ 210 h 263"/>
                <a:gd name="T8" fmla="*/ 370 w 404"/>
                <a:gd name="T9" fmla="*/ 208 h 263"/>
                <a:gd name="T10" fmla="*/ 404 w 404"/>
                <a:gd name="T11" fmla="*/ 250 h 263"/>
                <a:gd name="T12" fmla="*/ 292 w 404"/>
                <a:gd name="T13" fmla="*/ 249 h 263"/>
                <a:gd name="T14" fmla="*/ 171 w 404"/>
                <a:gd name="T15" fmla="*/ 237 h 263"/>
                <a:gd name="T16" fmla="*/ 62 w 404"/>
                <a:gd name="T17" fmla="*/ 258 h 263"/>
                <a:gd name="T18" fmla="*/ 0 w 404"/>
                <a:gd name="T19" fmla="*/ 248 h 263"/>
                <a:gd name="T20" fmla="*/ 202 w 404"/>
                <a:gd name="T21" fmla="*/ 0 h 263"/>
                <a:gd name="T22" fmla="*/ 231 w 404"/>
                <a:gd name="T23" fmla="*/ 36 h 263"/>
                <a:gd name="T24" fmla="*/ 90 w 404"/>
                <a:gd name="T25" fmla="*/ 21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263">
                  <a:moveTo>
                    <a:pt x="90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130" y="207"/>
                    <a:pt x="164" y="186"/>
                    <a:pt x="207" y="187"/>
                  </a:cubicBezTo>
                  <a:cubicBezTo>
                    <a:pt x="250" y="184"/>
                    <a:pt x="287" y="204"/>
                    <a:pt x="328" y="210"/>
                  </a:cubicBezTo>
                  <a:cubicBezTo>
                    <a:pt x="342" y="211"/>
                    <a:pt x="358" y="210"/>
                    <a:pt x="370" y="208"/>
                  </a:cubicBezTo>
                  <a:cubicBezTo>
                    <a:pt x="404" y="250"/>
                    <a:pt x="404" y="250"/>
                    <a:pt x="404" y="250"/>
                  </a:cubicBezTo>
                  <a:cubicBezTo>
                    <a:pt x="370" y="263"/>
                    <a:pt x="326" y="259"/>
                    <a:pt x="292" y="249"/>
                  </a:cubicBezTo>
                  <a:cubicBezTo>
                    <a:pt x="256" y="236"/>
                    <a:pt x="212" y="227"/>
                    <a:pt x="171" y="237"/>
                  </a:cubicBezTo>
                  <a:cubicBezTo>
                    <a:pt x="135" y="245"/>
                    <a:pt x="101" y="259"/>
                    <a:pt x="62" y="258"/>
                  </a:cubicBezTo>
                  <a:cubicBezTo>
                    <a:pt x="40" y="257"/>
                    <a:pt x="19" y="254"/>
                    <a:pt x="0" y="248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31" y="36"/>
                    <a:pt x="231" y="36"/>
                    <a:pt x="231" y="36"/>
                  </a:cubicBezTo>
                  <a:lnTo>
                    <a:pt x="90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8" name="Freeform 49"/>
            <p:cNvSpPr>
              <a:spLocks noEditPoints="1"/>
            </p:cNvSpPr>
            <p:nvPr userDrawn="1"/>
          </p:nvSpPr>
          <p:spPr bwMode="auto">
            <a:xfrm>
              <a:off x="11439602" y="2963201"/>
              <a:ext cx="25400" cy="36513"/>
            </a:xfrm>
            <a:custGeom>
              <a:avLst/>
              <a:gdLst>
                <a:gd name="T0" fmla="*/ 0 w 98"/>
                <a:gd name="T1" fmla="*/ 0 h 136"/>
                <a:gd name="T2" fmla="*/ 41 w 98"/>
                <a:gd name="T3" fmla="*/ 0 h 136"/>
                <a:gd name="T4" fmla="*/ 90 w 98"/>
                <a:gd name="T5" fmla="*/ 39 h 136"/>
                <a:gd name="T6" fmla="*/ 86 w 98"/>
                <a:gd name="T7" fmla="*/ 56 h 136"/>
                <a:gd name="T8" fmla="*/ 76 w 98"/>
                <a:gd name="T9" fmla="*/ 68 h 136"/>
                <a:gd name="T10" fmla="*/ 60 w 98"/>
                <a:gd name="T11" fmla="*/ 74 h 136"/>
                <a:gd name="T12" fmla="*/ 98 w 98"/>
                <a:gd name="T13" fmla="*/ 136 h 136"/>
                <a:gd name="T14" fmla="*/ 64 w 98"/>
                <a:gd name="T15" fmla="*/ 136 h 136"/>
                <a:gd name="T16" fmla="*/ 29 w 98"/>
                <a:gd name="T17" fmla="*/ 72 h 136"/>
                <a:gd name="T18" fmla="*/ 29 w 98"/>
                <a:gd name="T19" fmla="*/ 136 h 136"/>
                <a:gd name="T20" fmla="*/ 0 w 98"/>
                <a:gd name="T21" fmla="*/ 136 h 136"/>
                <a:gd name="T22" fmla="*/ 0 w 98"/>
                <a:gd name="T23" fmla="*/ 0 h 136"/>
                <a:gd name="T24" fmla="*/ 33 w 98"/>
                <a:gd name="T25" fmla="*/ 58 h 136"/>
                <a:gd name="T26" fmla="*/ 49 w 98"/>
                <a:gd name="T27" fmla="*/ 57 h 136"/>
                <a:gd name="T28" fmla="*/ 58 w 98"/>
                <a:gd name="T29" fmla="*/ 52 h 136"/>
                <a:gd name="T30" fmla="*/ 62 w 98"/>
                <a:gd name="T31" fmla="*/ 41 h 136"/>
                <a:gd name="T32" fmla="*/ 59 w 98"/>
                <a:gd name="T33" fmla="*/ 29 h 136"/>
                <a:gd name="T34" fmla="*/ 49 w 98"/>
                <a:gd name="T35" fmla="*/ 24 h 136"/>
                <a:gd name="T36" fmla="*/ 33 w 98"/>
                <a:gd name="T37" fmla="*/ 22 h 136"/>
                <a:gd name="T38" fmla="*/ 29 w 98"/>
                <a:gd name="T39" fmla="*/ 22 h 136"/>
                <a:gd name="T40" fmla="*/ 29 w 98"/>
                <a:gd name="T41" fmla="*/ 58 h 136"/>
                <a:gd name="T42" fmla="*/ 33 w 98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9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9" name="Freeform 50"/>
            <p:cNvSpPr>
              <a:spLocks/>
            </p:cNvSpPr>
            <p:nvPr userDrawn="1"/>
          </p:nvSpPr>
          <p:spPr bwMode="auto">
            <a:xfrm>
              <a:off x="11471352" y="2963201"/>
              <a:ext cx="20638" cy="36513"/>
            </a:xfrm>
            <a:custGeom>
              <a:avLst/>
              <a:gdLst>
                <a:gd name="T0" fmla="*/ 0 w 13"/>
                <a:gd name="T1" fmla="*/ 0 h 23"/>
                <a:gd name="T2" fmla="*/ 13 w 13"/>
                <a:gd name="T3" fmla="*/ 0 h 23"/>
                <a:gd name="T4" fmla="*/ 13 w 13"/>
                <a:gd name="T5" fmla="*/ 4 h 23"/>
                <a:gd name="T6" fmla="*/ 4 w 13"/>
                <a:gd name="T7" fmla="*/ 4 h 23"/>
                <a:gd name="T8" fmla="*/ 4 w 13"/>
                <a:gd name="T9" fmla="*/ 8 h 23"/>
                <a:gd name="T10" fmla="*/ 13 w 13"/>
                <a:gd name="T11" fmla="*/ 8 h 23"/>
                <a:gd name="T12" fmla="*/ 13 w 13"/>
                <a:gd name="T13" fmla="*/ 13 h 23"/>
                <a:gd name="T14" fmla="*/ 4 w 13"/>
                <a:gd name="T15" fmla="*/ 13 h 23"/>
                <a:gd name="T16" fmla="*/ 4 w 13"/>
                <a:gd name="T17" fmla="*/ 18 h 23"/>
                <a:gd name="T18" fmla="*/ 13 w 13"/>
                <a:gd name="T19" fmla="*/ 18 h 23"/>
                <a:gd name="T20" fmla="*/ 13 w 13"/>
                <a:gd name="T21" fmla="*/ 23 h 23"/>
                <a:gd name="T22" fmla="*/ 0 w 13"/>
                <a:gd name="T23" fmla="*/ 23 h 23"/>
                <a:gd name="T24" fmla="*/ 0 w 13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0" name="Freeform 51"/>
            <p:cNvSpPr>
              <a:spLocks/>
            </p:cNvSpPr>
            <p:nvPr userDrawn="1"/>
          </p:nvSpPr>
          <p:spPr bwMode="auto">
            <a:xfrm>
              <a:off x="11498339" y="2961613"/>
              <a:ext cx="34925" cy="38100"/>
            </a:xfrm>
            <a:custGeom>
              <a:avLst/>
              <a:gdLst>
                <a:gd name="T0" fmla="*/ 35 w 134"/>
                <a:gd name="T1" fmla="*/ 133 h 142"/>
                <a:gd name="T2" fmla="*/ 9 w 134"/>
                <a:gd name="T3" fmla="*/ 107 h 142"/>
                <a:gd name="T4" fmla="*/ 0 w 134"/>
                <a:gd name="T5" fmla="*/ 71 h 142"/>
                <a:gd name="T6" fmla="*/ 9 w 134"/>
                <a:gd name="T7" fmla="*/ 35 h 142"/>
                <a:gd name="T8" fmla="*/ 35 w 134"/>
                <a:gd name="T9" fmla="*/ 9 h 142"/>
                <a:gd name="T10" fmla="*/ 72 w 134"/>
                <a:gd name="T11" fmla="*/ 0 h 142"/>
                <a:gd name="T12" fmla="*/ 102 w 134"/>
                <a:gd name="T13" fmla="*/ 7 h 142"/>
                <a:gd name="T14" fmla="*/ 127 w 134"/>
                <a:gd name="T15" fmla="*/ 28 h 142"/>
                <a:gd name="T16" fmla="*/ 107 w 134"/>
                <a:gd name="T17" fmla="*/ 42 h 142"/>
                <a:gd name="T18" fmla="*/ 93 w 134"/>
                <a:gd name="T19" fmla="*/ 29 h 142"/>
                <a:gd name="T20" fmla="*/ 73 w 134"/>
                <a:gd name="T21" fmla="*/ 25 h 142"/>
                <a:gd name="T22" fmla="*/ 50 w 134"/>
                <a:gd name="T23" fmla="*/ 31 h 142"/>
                <a:gd name="T24" fmla="*/ 35 w 134"/>
                <a:gd name="T25" fmla="*/ 47 h 142"/>
                <a:gd name="T26" fmla="*/ 29 w 134"/>
                <a:gd name="T27" fmla="*/ 71 h 142"/>
                <a:gd name="T28" fmla="*/ 35 w 134"/>
                <a:gd name="T29" fmla="*/ 95 h 142"/>
                <a:gd name="T30" fmla="*/ 50 w 134"/>
                <a:gd name="T31" fmla="*/ 111 h 142"/>
                <a:gd name="T32" fmla="*/ 73 w 134"/>
                <a:gd name="T33" fmla="*/ 117 h 142"/>
                <a:gd name="T34" fmla="*/ 90 w 134"/>
                <a:gd name="T35" fmla="*/ 114 h 142"/>
                <a:gd name="T36" fmla="*/ 101 w 134"/>
                <a:gd name="T37" fmla="*/ 105 h 142"/>
                <a:gd name="T38" fmla="*/ 105 w 134"/>
                <a:gd name="T39" fmla="*/ 93 h 142"/>
                <a:gd name="T40" fmla="*/ 105 w 134"/>
                <a:gd name="T41" fmla="*/ 91 h 142"/>
                <a:gd name="T42" fmla="*/ 72 w 134"/>
                <a:gd name="T43" fmla="*/ 91 h 142"/>
                <a:gd name="T44" fmla="*/ 72 w 134"/>
                <a:gd name="T45" fmla="*/ 67 h 142"/>
                <a:gd name="T46" fmla="*/ 134 w 134"/>
                <a:gd name="T47" fmla="*/ 67 h 142"/>
                <a:gd name="T48" fmla="*/ 134 w 134"/>
                <a:gd name="T49" fmla="*/ 74 h 142"/>
                <a:gd name="T50" fmla="*/ 126 w 134"/>
                <a:gd name="T51" fmla="*/ 110 h 142"/>
                <a:gd name="T52" fmla="*/ 104 w 134"/>
                <a:gd name="T53" fmla="*/ 134 h 142"/>
                <a:gd name="T54" fmla="*/ 72 w 134"/>
                <a:gd name="T55" fmla="*/ 142 h 142"/>
                <a:gd name="T56" fmla="*/ 35 w 134"/>
                <a:gd name="T5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142">
                  <a:moveTo>
                    <a:pt x="35" y="133"/>
                  </a:moveTo>
                  <a:cubicBezTo>
                    <a:pt x="24" y="127"/>
                    <a:pt x="15" y="118"/>
                    <a:pt x="9" y="107"/>
                  </a:cubicBezTo>
                  <a:cubicBezTo>
                    <a:pt x="3" y="97"/>
                    <a:pt x="0" y="84"/>
                    <a:pt x="0" y="71"/>
                  </a:cubicBezTo>
                  <a:cubicBezTo>
                    <a:pt x="0" y="57"/>
                    <a:pt x="3" y="45"/>
                    <a:pt x="9" y="35"/>
                  </a:cubicBezTo>
                  <a:cubicBezTo>
                    <a:pt x="15" y="24"/>
                    <a:pt x="24" y="15"/>
                    <a:pt x="35" y="9"/>
                  </a:cubicBezTo>
                  <a:cubicBezTo>
                    <a:pt x="46" y="3"/>
                    <a:pt x="58" y="0"/>
                    <a:pt x="72" y="0"/>
                  </a:cubicBezTo>
                  <a:cubicBezTo>
                    <a:pt x="83" y="0"/>
                    <a:pt x="93" y="3"/>
                    <a:pt x="102" y="7"/>
                  </a:cubicBezTo>
                  <a:cubicBezTo>
                    <a:pt x="111" y="12"/>
                    <a:pt x="120" y="19"/>
                    <a:pt x="127" y="28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3" y="37"/>
                    <a:pt x="98" y="32"/>
                    <a:pt x="93" y="29"/>
                  </a:cubicBezTo>
                  <a:cubicBezTo>
                    <a:pt x="87" y="27"/>
                    <a:pt x="81" y="25"/>
                    <a:pt x="73" y="25"/>
                  </a:cubicBezTo>
                  <a:cubicBezTo>
                    <a:pt x="65" y="25"/>
                    <a:pt x="57" y="27"/>
                    <a:pt x="50" y="31"/>
                  </a:cubicBezTo>
                  <a:cubicBezTo>
                    <a:pt x="44" y="35"/>
                    <a:pt x="39" y="40"/>
                    <a:pt x="35" y="47"/>
                  </a:cubicBezTo>
                  <a:cubicBezTo>
                    <a:pt x="31" y="54"/>
                    <a:pt x="29" y="62"/>
                    <a:pt x="29" y="71"/>
                  </a:cubicBezTo>
                  <a:cubicBezTo>
                    <a:pt x="29" y="80"/>
                    <a:pt x="31" y="88"/>
                    <a:pt x="35" y="95"/>
                  </a:cubicBezTo>
                  <a:cubicBezTo>
                    <a:pt x="39" y="102"/>
                    <a:pt x="44" y="107"/>
                    <a:pt x="50" y="111"/>
                  </a:cubicBezTo>
                  <a:cubicBezTo>
                    <a:pt x="57" y="115"/>
                    <a:pt x="64" y="117"/>
                    <a:pt x="73" y="117"/>
                  </a:cubicBezTo>
                  <a:cubicBezTo>
                    <a:pt x="79" y="117"/>
                    <a:pt x="85" y="116"/>
                    <a:pt x="90" y="114"/>
                  </a:cubicBezTo>
                  <a:cubicBezTo>
                    <a:pt x="95" y="112"/>
                    <a:pt x="98" y="109"/>
                    <a:pt x="101" y="105"/>
                  </a:cubicBezTo>
                  <a:cubicBezTo>
                    <a:pt x="104" y="101"/>
                    <a:pt x="105" y="97"/>
                    <a:pt x="105" y="93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9"/>
                    <a:pt x="134" y="71"/>
                    <a:pt x="134" y="74"/>
                  </a:cubicBezTo>
                  <a:cubicBezTo>
                    <a:pt x="134" y="88"/>
                    <a:pt x="132" y="100"/>
                    <a:pt x="126" y="110"/>
                  </a:cubicBezTo>
                  <a:cubicBezTo>
                    <a:pt x="121" y="120"/>
                    <a:pt x="113" y="128"/>
                    <a:pt x="104" y="134"/>
                  </a:cubicBezTo>
                  <a:cubicBezTo>
                    <a:pt x="95" y="139"/>
                    <a:pt x="84" y="142"/>
                    <a:pt x="72" y="142"/>
                  </a:cubicBezTo>
                  <a:cubicBezTo>
                    <a:pt x="58" y="142"/>
                    <a:pt x="46" y="139"/>
                    <a:pt x="35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1" name="Rectangle 52"/>
            <p:cNvSpPr>
              <a:spLocks noChangeArrowheads="1"/>
            </p:cNvSpPr>
            <p:nvPr userDrawn="1"/>
          </p:nvSpPr>
          <p:spPr bwMode="auto">
            <a:xfrm>
              <a:off x="11539614" y="2963201"/>
              <a:ext cx="7938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2" name="Freeform 53"/>
            <p:cNvSpPr>
              <a:spLocks noEditPoints="1"/>
            </p:cNvSpPr>
            <p:nvPr userDrawn="1"/>
          </p:nvSpPr>
          <p:spPr bwMode="auto">
            <a:xfrm>
              <a:off x="11553902" y="2961613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6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4 w 144"/>
                <a:gd name="T13" fmla="*/ 6 h 142"/>
                <a:gd name="T14" fmla="*/ 72 w 144"/>
                <a:gd name="T15" fmla="*/ 0 h 142"/>
                <a:gd name="T16" fmla="*/ 99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99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4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29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2" y="131"/>
                    <a:pt x="26" y="126"/>
                  </a:cubicBezTo>
                  <a:cubicBezTo>
                    <a:pt x="17" y="119"/>
                    <a:pt x="11" y="111"/>
                    <a:pt x="6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1" y="52"/>
                    <a:pt x="5" y="44"/>
                  </a:cubicBezTo>
                  <a:cubicBezTo>
                    <a:pt x="8" y="35"/>
                    <a:pt x="14" y="28"/>
                    <a:pt x="21" y="21"/>
                  </a:cubicBezTo>
                  <a:cubicBezTo>
                    <a:pt x="27" y="14"/>
                    <a:pt x="35" y="9"/>
                    <a:pt x="44" y="6"/>
                  </a:cubicBezTo>
                  <a:cubicBezTo>
                    <a:pt x="53" y="2"/>
                    <a:pt x="62" y="0"/>
                    <a:pt x="72" y="0"/>
                  </a:cubicBezTo>
                  <a:cubicBezTo>
                    <a:pt x="81" y="0"/>
                    <a:pt x="91" y="2"/>
                    <a:pt x="99" y="6"/>
                  </a:cubicBezTo>
                  <a:cubicBezTo>
                    <a:pt x="108" y="9"/>
                    <a:pt x="116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2" y="53"/>
                    <a:pt x="144" y="62"/>
                    <a:pt x="144" y="71"/>
                  </a:cubicBezTo>
                  <a:cubicBezTo>
                    <a:pt x="144" y="81"/>
                    <a:pt x="142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8" y="133"/>
                    <a:pt x="99" y="137"/>
                  </a:cubicBezTo>
                  <a:cubicBezTo>
                    <a:pt x="90" y="140"/>
                    <a:pt x="81" y="142"/>
                    <a:pt x="72" y="142"/>
                  </a:cubicBezTo>
                  <a:cubicBezTo>
                    <a:pt x="64" y="142"/>
                    <a:pt x="55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0" y="106"/>
                    <a:pt x="105" y="101"/>
                    <a:pt x="109" y="94"/>
                  </a:cubicBezTo>
                  <a:cubicBezTo>
                    <a:pt x="112" y="87"/>
                    <a:pt x="114" y="79"/>
                    <a:pt x="114" y="71"/>
                  </a:cubicBezTo>
                  <a:cubicBezTo>
                    <a:pt x="114" y="63"/>
                    <a:pt x="112" y="55"/>
                    <a:pt x="109" y="48"/>
                  </a:cubicBezTo>
                  <a:cubicBezTo>
                    <a:pt x="105" y="41"/>
                    <a:pt x="100" y="36"/>
                    <a:pt x="94" y="32"/>
                  </a:cubicBezTo>
                  <a:cubicBezTo>
                    <a:pt x="87" y="28"/>
                    <a:pt x="80" y="26"/>
                    <a:pt x="72" y="26"/>
                  </a:cubicBezTo>
                  <a:cubicBezTo>
                    <a:pt x="64" y="26"/>
                    <a:pt x="56" y="28"/>
                    <a:pt x="50" y="32"/>
                  </a:cubicBezTo>
                  <a:cubicBezTo>
                    <a:pt x="43" y="36"/>
                    <a:pt x="38" y="41"/>
                    <a:pt x="35" y="48"/>
                  </a:cubicBezTo>
                  <a:cubicBezTo>
                    <a:pt x="31" y="55"/>
                    <a:pt x="29" y="63"/>
                    <a:pt x="29" y="71"/>
                  </a:cubicBezTo>
                  <a:cubicBezTo>
                    <a:pt x="29" y="80"/>
                    <a:pt x="31" y="87"/>
                    <a:pt x="35" y="94"/>
                  </a:cubicBezTo>
                  <a:cubicBezTo>
                    <a:pt x="38" y="101"/>
                    <a:pt x="43" y="106"/>
                    <a:pt x="50" y="110"/>
                  </a:cubicBezTo>
                  <a:cubicBezTo>
                    <a:pt x="56" y="114"/>
                    <a:pt x="63" y="116"/>
                    <a:pt x="72" y="116"/>
                  </a:cubicBezTo>
                  <a:cubicBezTo>
                    <a:pt x="80" y="116"/>
                    <a:pt x="87" y="114"/>
                    <a:pt x="94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3" name="Freeform 54"/>
            <p:cNvSpPr>
              <a:spLocks/>
            </p:cNvSpPr>
            <p:nvPr userDrawn="1"/>
          </p:nvSpPr>
          <p:spPr bwMode="auto">
            <a:xfrm>
              <a:off x="11598352" y="2963201"/>
              <a:ext cx="33338" cy="36513"/>
            </a:xfrm>
            <a:custGeom>
              <a:avLst/>
              <a:gdLst>
                <a:gd name="T0" fmla="*/ 0 w 128"/>
                <a:gd name="T1" fmla="*/ 0 h 136"/>
                <a:gd name="T2" fmla="*/ 31 w 128"/>
                <a:gd name="T3" fmla="*/ 0 h 136"/>
                <a:gd name="T4" fmla="*/ 90 w 128"/>
                <a:gd name="T5" fmla="*/ 79 h 136"/>
                <a:gd name="T6" fmla="*/ 102 w 128"/>
                <a:gd name="T7" fmla="*/ 103 h 136"/>
                <a:gd name="T8" fmla="*/ 101 w 128"/>
                <a:gd name="T9" fmla="*/ 89 h 136"/>
                <a:gd name="T10" fmla="*/ 101 w 128"/>
                <a:gd name="T11" fmla="*/ 76 h 136"/>
                <a:gd name="T12" fmla="*/ 101 w 128"/>
                <a:gd name="T13" fmla="*/ 0 h 136"/>
                <a:gd name="T14" fmla="*/ 128 w 128"/>
                <a:gd name="T15" fmla="*/ 0 h 136"/>
                <a:gd name="T16" fmla="*/ 128 w 128"/>
                <a:gd name="T17" fmla="*/ 136 h 136"/>
                <a:gd name="T18" fmla="*/ 100 w 128"/>
                <a:gd name="T19" fmla="*/ 136 h 136"/>
                <a:gd name="T20" fmla="*/ 38 w 128"/>
                <a:gd name="T21" fmla="*/ 55 h 136"/>
                <a:gd name="T22" fmla="*/ 26 w 128"/>
                <a:gd name="T23" fmla="*/ 31 h 136"/>
                <a:gd name="T24" fmla="*/ 28 w 128"/>
                <a:gd name="T25" fmla="*/ 45 h 136"/>
                <a:gd name="T26" fmla="*/ 28 w 128"/>
                <a:gd name="T27" fmla="*/ 58 h 136"/>
                <a:gd name="T28" fmla="*/ 28 w 128"/>
                <a:gd name="T29" fmla="*/ 136 h 136"/>
                <a:gd name="T30" fmla="*/ 0 w 128"/>
                <a:gd name="T31" fmla="*/ 136 h 136"/>
                <a:gd name="T32" fmla="*/ 0 w 128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3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4" y="84"/>
                    <a:pt x="98" y="92"/>
                    <a:pt x="102" y="103"/>
                  </a:cubicBezTo>
                  <a:cubicBezTo>
                    <a:pt x="102" y="98"/>
                    <a:pt x="101" y="93"/>
                    <a:pt x="101" y="89"/>
                  </a:cubicBezTo>
                  <a:cubicBezTo>
                    <a:pt x="101" y="85"/>
                    <a:pt x="101" y="81"/>
                    <a:pt x="101" y="7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1"/>
                    <a:pt x="31" y="43"/>
                    <a:pt x="26" y="31"/>
                  </a:cubicBezTo>
                  <a:cubicBezTo>
                    <a:pt x="27" y="37"/>
                    <a:pt x="28" y="41"/>
                    <a:pt x="28" y="45"/>
                  </a:cubicBezTo>
                  <a:cubicBezTo>
                    <a:pt x="28" y="49"/>
                    <a:pt x="28" y="54"/>
                    <a:pt x="28" y="5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4" name="Freeform 55"/>
            <p:cNvSpPr>
              <a:spLocks/>
            </p:cNvSpPr>
            <p:nvPr userDrawn="1"/>
          </p:nvSpPr>
          <p:spPr bwMode="auto">
            <a:xfrm>
              <a:off x="11439602" y="3014001"/>
              <a:ext cx="33338" cy="36513"/>
            </a:xfrm>
            <a:custGeom>
              <a:avLst/>
              <a:gdLst>
                <a:gd name="T0" fmla="*/ 0 w 127"/>
                <a:gd name="T1" fmla="*/ 0 h 136"/>
                <a:gd name="T2" fmla="*/ 30 w 127"/>
                <a:gd name="T3" fmla="*/ 0 h 136"/>
                <a:gd name="T4" fmla="*/ 90 w 127"/>
                <a:gd name="T5" fmla="*/ 79 h 136"/>
                <a:gd name="T6" fmla="*/ 102 w 127"/>
                <a:gd name="T7" fmla="*/ 103 h 136"/>
                <a:gd name="T8" fmla="*/ 100 w 127"/>
                <a:gd name="T9" fmla="*/ 89 h 136"/>
                <a:gd name="T10" fmla="*/ 100 w 127"/>
                <a:gd name="T11" fmla="*/ 76 h 136"/>
                <a:gd name="T12" fmla="*/ 100 w 127"/>
                <a:gd name="T13" fmla="*/ 0 h 136"/>
                <a:gd name="T14" fmla="*/ 127 w 127"/>
                <a:gd name="T15" fmla="*/ 0 h 136"/>
                <a:gd name="T16" fmla="*/ 127 w 127"/>
                <a:gd name="T17" fmla="*/ 136 h 136"/>
                <a:gd name="T18" fmla="*/ 99 w 127"/>
                <a:gd name="T19" fmla="*/ 136 h 136"/>
                <a:gd name="T20" fmla="*/ 38 w 127"/>
                <a:gd name="T21" fmla="*/ 55 h 136"/>
                <a:gd name="T22" fmla="*/ 25 w 127"/>
                <a:gd name="T23" fmla="*/ 31 h 136"/>
                <a:gd name="T24" fmla="*/ 27 w 127"/>
                <a:gd name="T25" fmla="*/ 45 h 136"/>
                <a:gd name="T26" fmla="*/ 27 w 127"/>
                <a:gd name="T27" fmla="*/ 58 h 136"/>
                <a:gd name="T28" fmla="*/ 27 w 127"/>
                <a:gd name="T29" fmla="*/ 136 h 136"/>
                <a:gd name="T30" fmla="*/ 0 w 127"/>
                <a:gd name="T31" fmla="*/ 136 h 136"/>
                <a:gd name="T32" fmla="*/ 0 w 127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36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3" y="84"/>
                    <a:pt x="97" y="92"/>
                    <a:pt x="102" y="103"/>
                  </a:cubicBezTo>
                  <a:cubicBezTo>
                    <a:pt x="101" y="98"/>
                    <a:pt x="100" y="93"/>
                    <a:pt x="100" y="89"/>
                  </a:cubicBezTo>
                  <a:cubicBezTo>
                    <a:pt x="100" y="85"/>
                    <a:pt x="100" y="81"/>
                    <a:pt x="100" y="7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4" y="51"/>
                    <a:pt x="30" y="43"/>
                    <a:pt x="25" y="31"/>
                  </a:cubicBezTo>
                  <a:cubicBezTo>
                    <a:pt x="26" y="37"/>
                    <a:pt x="27" y="41"/>
                    <a:pt x="27" y="45"/>
                  </a:cubicBezTo>
                  <a:cubicBezTo>
                    <a:pt x="27" y="49"/>
                    <a:pt x="27" y="54"/>
                    <a:pt x="27" y="58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5" name="Freeform 56"/>
            <p:cNvSpPr>
              <a:spLocks noEditPoints="1"/>
            </p:cNvSpPr>
            <p:nvPr userDrawn="1"/>
          </p:nvSpPr>
          <p:spPr bwMode="auto">
            <a:xfrm>
              <a:off x="11479289" y="3012413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7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4 w 144"/>
                <a:gd name="T13" fmla="*/ 6 h 142"/>
                <a:gd name="T14" fmla="*/ 72 w 144"/>
                <a:gd name="T15" fmla="*/ 0 h 142"/>
                <a:gd name="T16" fmla="*/ 100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99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4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29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3" y="131"/>
                    <a:pt x="26" y="126"/>
                  </a:cubicBezTo>
                  <a:cubicBezTo>
                    <a:pt x="18" y="119"/>
                    <a:pt x="11" y="111"/>
                    <a:pt x="7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8"/>
                    <a:pt x="21" y="21"/>
                  </a:cubicBezTo>
                  <a:cubicBezTo>
                    <a:pt x="28" y="14"/>
                    <a:pt x="35" y="9"/>
                    <a:pt x="44" y="6"/>
                  </a:cubicBezTo>
                  <a:cubicBezTo>
                    <a:pt x="53" y="2"/>
                    <a:pt x="63" y="0"/>
                    <a:pt x="72" y="0"/>
                  </a:cubicBezTo>
                  <a:cubicBezTo>
                    <a:pt x="81" y="0"/>
                    <a:pt x="91" y="2"/>
                    <a:pt x="100" y="6"/>
                  </a:cubicBezTo>
                  <a:cubicBezTo>
                    <a:pt x="108" y="9"/>
                    <a:pt x="116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2" y="53"/>
                    <a:pt x="144" y="62"/>
                    <a:pt x="144" y="71"/>
                  </a:cubicBezTo>
                  <a:cubicBezTo>
                    <a:pt x="144" y="81"/>
                    <a:pt x="142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8" y="133"/>
                    <a:pt x="99" y="137"/>
                  </a:cubicBezTo>
                  <a:cubicBezTo>
                    <a:pt x="91" y="140"/>
                    <a:pt x="81" y="142"/>
                    <a:pt x="72" y="142"/>
                  </a:cubicBezTo>
                  <a:cubicBezTo>
                    <a:pt x="64" y="142"/>
                    <a:pt x="56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0" y="106"/>
                    <a:pt x="105" y="101"/>
                    <a:pt x="109" y="94"/>
                  </a:cubicBezTo>
                  <a:cubicBezTo>
                    <a:pt x="113" y="87"/>
                    <a:pt x="114" y="79"/>
                    <a:pt x="114" y="71"/>
                  </a:cubicBezTo>
                  <a:cubicBezTo>
                    <a:pt x="114" y="63"/>
                    <a:pt x="113" y="55"/>
                    <a:pt x="109" y="48"/>
                  </a:cubicBezTo>
                  <a:cubicBezTo>
                    <a:pt x="105" y="41"/>
                    <a:pt x="100" y="36"/>
                    <a:pt x="94" y="32"/>
                  </a:cubicBezTo>
                  <a:cubicBezTo>
                    <a:pt x="87" y="28"/>
                    <a:pt x="80" y="26"/>
                    <a:pt x="72" y="26"/>
                  </a:cubicBezTo>
                  <a:cubicBezTo>
                    <a:pt x="64" y="26"/>
                    <a:pt x="56" y="28"/>
                    <a:pt x="50" y="32"/>
                  </a:cubicBezTo>
                  <a:cubicBezTo>
                    <a:pt x="43" y="36"/>
                    <a:pt x="38" y="41"/>
                    <a:pt x="35" y="48"/>
                  </a:cubicBezTo>
                  <a:cubicBezTo>
                    <a:pt x="31" y="55"/>
                    <a:pt x="29" y="63"/>
                    <a:pt x="29" y="71"/>
                  </a:cubicBezTo>
                  <a:cubicBezTo>
                    <a:pt x="29" y="80"/>
                    <a:pt x="31" y="87"/>
                    <a:pt x="35" y="94"/>
                  </a:cubicBezTo>
                  <a:cubicBezTo>
                    <a:pt x="38" y="101"/>
                    <a:pt x="43" y="106"/>
                    <a:pt x="50" y="110"/>
                  </a:cubicBezTo>
                  <a:cubicBezTo>
                    <a:pt x="56" y="114"/>
                    <a:pt x="64" y="116"/>
                    <a:pt x="72" y="116"/>
                  </a:cubicBezTo>
                  <a:cubicBezTo>
                    <a:pt x="80" y="116"/>
                    <a:pt x="88" y="114"/>
                    <a:pt x="94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6" name="Freeform 57"/>
            <p:cNvSpPr>
              <a:spLocks noEditPoints="1"/>
            </p:cNvSpPr>
            <p:nvPr userDrawn="1"/>
          </p:nvSpPr>
          <p:spPr bwMode="auto">
            <a:xfrm>
              <a:off x="11523739" y="3014001"/>
              <a:ext cx="25400" cy="36513"/>
            </a:xfrm>
            <a:custGeom>
              <a:avLst/>
              <a:gdLst>
                <a:gd name="T0" fmla="*/ 0 w 97"/>
                <a:gd name="T1" fmla="*/ 0 h 136"/>
                <a:gd name="T2" fmla="*/ 41 w 97"/>
                <a:gd name="T3" fmla="*/ 0 h 136"/>
                <a:gd name="T4" fmla="*/ 90 w 97"/>
                <a:gd name="T5" fmla="*/ 39 h 136"/>
                <a:gd name="T6" fmla="*/ 86 w 97"/>
                <a:gd name="T7" fmla="*/ 56 h 136"/>
                <a:gd name="T8" fmla="*/ 76 w 97"/>
                <a:gd name="T9" fmla="*/ 68 h 136"/>
                <a:gd name="T10" fmla="*/ 60 w 97"/>
                <a:gd name="T11" fmla="*/ 74 h 136"/>
                <a:gd name="T12" fmla="*/ 97 w 97"/>
                <a:gd name="T13" fmla="*/ 136 h 136"/>
                <a:gd name="T14" fmla="*/ 64 w 97"/>
                <a:gd name="T15" fmla="*/ 136 h 136"/>
                <a:gd name="T16" fmla="*/ 29 w 97"/>
                <a:gd name="T17" fmla="*/ 72 h 136"/>
                <a:gd name="T18" fmla="*/ 29 w 97"/>
                <a:gd name="T19" fmla="*/ 136 h 136"/>
                <a:gd name="T20" fmla="*/ 0 w 97"/>
                <a:gd name="T21" fmla="*/ 136 h 136"/>
                <a:gd name="T22" fmla="*/ 0 w 97"/>
                <a:gd name="T23" fmla="*/ 0 h 136"/>
                <a:gd name="T24" fmla="*/ 33 w 97"/>
                <a:gd name="T25" fmla="*/ 58 h 136"/>
                <a:gd name="T26" fmla="*/ 49 w 97"/>
                <a:gd name="T27" fmla="*/ 57 h 136"/>
                <a:gd name="T28" fmla="*/ 58 w 97"/>
                <a:gd name="T29" fmla="*/ 52 h 136"/>
                <a:gd name="T30" fmla="*/ 62 w 97"/>
                <a:gd name="T31" fmla="*/ 41 h 136"/>
                <a:gd name="T32" fmla="*/ 58 w 97"/>
                <a:gd name="T33" fmla="*/ 29 h 136"/>
                <a:gd name="T34" fmla="*/ 49 w 97"/>
                <a:gd name="T35" fmla="*/ 24 h 136"/>
                <a:gd name="T36" fmla="*/ 33 w 97"/>
                <a:gd name="T37" fmla="*/ 22 h 136"/>
                <a:gd name="T38" fmla="*/ 29 w 97"/>
                <a:gd name="T39" fmla="*/ 22 h 136"/>
                <a:gd name="T40" fmla="*/ 29 w 97"/>
                <a:gd name="T41" fmla="*/ 58 h 136"/>
                <a:gd name="T42" fmla="*/ 33 w 97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8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7" name="Freeform 58"/>
            <p:cNvSpPr>
              <a:spLocks noEditPoints="1"/>
            </p:cNvSpPr>
            <p:nvPr userDrawn="1"/>
          </p:nvSpPr>
          <p:spPr bwMode="auto">
            <a:xfrm>
              <a:off x="11555489" y="3014001"/>
              <a:ext cx="26988" cy="36513"/>
            </a:xfrm>
            <a:custGeom>
              <a:avLst/>
              <a:gdLst>
                <a:gd name="T0" fmla="*/ 0 w 98"/>
                <a:gd name="T1" fmla="*/ 0 h 136"/>
                <a:gd name="T2" fmla="*/ 41 w 98"/>
                <a:gd name="T3" fmla="*/ 0 h 136"/>
                <a:gd name="T4" fmla="*/ 90 w 98"/>
                <a:gd name="T5" fmla="*/ 39 h 136"/>
                <a:gd name="T6" fmla="*/ 86 w 98"/>
                <a:gd name="T7" fmla="*/ 56 h 136"/>
                <a:gd name="T8" fmla="*/ 76 w 98"/>
                <a:gd name="T9" fmla="*/ 68 h 136"/>
                <a:gd name="T10" fmla="*/ 60 w 98"/>
                <a:gd name="T11" fmla="*/ 74 h 136"/>
                <a:gd name="T12" fmla="*/ 98 w 98"/>
                <a:gd name="T13" fmla="*/ 136 h 136"/>
                <a:gd name="T14" fmla="*/ 64 w 98"/>
                <a:gd name="T15" fmla="*/ 136 h 136"/>
                <a:gd name="T16" fmla="*/ 29 w 98"/>
                <a:gd name="T17" fmla="*/ 72 h 136"/>
                <a:gd name="T18" fmla="*/ 29 w 98"/>
                <a:gd name="T19" fmla="*/ 136 h 136"/>
                <a:gd name="T20" fmla="*/ 0 w 98"/>
                <a:gd name="T21" fmla="*/ 136 h 136"/>
                <a:gd name="T22" fmla="*/ 0 w 98"/>
                <a:gd name="T23" fmla="*/ 0 h 136"/>
                <a:gd name="T24" fmla="*/ 33 w 98"/>
                <a:gd name="T25" fmla="*/ 58 h 136"/>
                <a:gd name="T26" fmla="*/ 49 w 98"/>
                <a:gd name="T27" fmla="*/ 57 h 136"/>
                <a:gd name="T28" fmla="*/ 58 w 98"/>
                <a:gd name="T29" fmla="*/ 52 h 136"/>
                <a:gd name="T30" fmla="*/ 62 w 98"/>
                <a:gd name="T31" fmla="*/ 41 h 136"/>
                <a:gd name="T32" fmla="*/ 59 w 98"/>
                <a:gd name="T33" fmla="*/ 29 h 136"/>
                <a:gd name="T34" fmla="*/ 49 w 98"/>
                <a:gd name="T35" fmla="*/ 24 h 136"/>
                <a:gd name="T36" fmla="*/ 33 w 98"/>
                <a:gd name="T37" fmla="*/ 22 h 136"/>
                <a:gd name="T38" fmla="*/ 29 w 98"/>
                <a:gd name="T39" fmla="*/ 22 h 136"/>
                <a:gd name="T40" fmla="*/ 29 w 98"/>
                <a:gd name="T41" fmla="*/ 58 h 136"/>
                <a:gd name="T42" fmla="*/ 33 w 98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9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8" name="Freeform 59"/>
            <p:cNvSpPr>
              <a:spLocks noEditPoints="1"/>
            </p:cNvSpPr>
            <p:nvPr userDrawn="1"/>
          </p:nvSpPr>
          <p:spPr bwMode="auto">
            <a:xfrm>
              <a:off x="11588827" y="3014001"/>
              <a:ext cx="23813" cy="36513"/>
            </a:xfrm>
            <a:custGeom>
              <a:avLst/>
              <a:gdLst>
                <a:gd name="T0" fmla="*/ 0 w 91"/>
                <a:gd name="T1" fmla="*/ 0 h 136"/>
                <a:gd name="T2" fmla="*/ 25 w 91"/>
                <a:gd name="T3" fmla="*/ 0 h 136"/>
                <a:gd name="T4" fmla="*/ 44 w 91"/>
                <a:gd name="T5" fmla="*/ 1 h 136"/>
                <a:gd name="T6" fmla="*/ 58 w 91"/>
                <a:gd name="T7" fmla="*/ 2 h 136"/>
                <a:gd name="T8" fmla="*/ 70 w 91"/>
                <a:gd name="T9" fmla="*/ 7 h 136"/>
                <a:gd name="T10" fmla="*/ 82 w 91"/>
                <a:gd name="T11" fmla="*/ 19 h 136"/>
                <a:gd name="T12" fmla="*/ 86 w 91"/>
                <a:gd name="T13" fmla="*/ 35 h 136"/>
                <a:gd name="T14" fmla="*/ 58 w 91"/>
                <a:gd name="T15" fmla="*/ 64 h 136"/>
                <a:gd name="T16" fmla="*/ 83 w 91"/>
                <a:gd name="T17" fmla="*/ 75 h 136"/>
                <a:gd name="T18" fmla="*/ 91 w 91"/>
                <a:gd name="T19" fmla="*/ 97 h 136"/>
                <a:gd name="T20" fmla="*/ 86 w 91"/>
                <a:gd name="T21" fmla="*/ 115 h 136"/>
                <a:gd name="T22" fmla="*/ 73 w 91"/>
                <a:gd name="T23" fmla="*/ 128 h 136"/>
                <a:gd name="T24" fmla="*/ 59 w 91"/>
                <a:gd name="T25" fmla="*/ 133 h 136"/>
                <a:gd name="T26" fmla="*/ 43 w 91"/>
                <a:gd name="T27" fmla="*/ 135 h 136"/>
                <a:gd name="T28" fmla="*/ 22 w 91"/>
                <a:gd name="T29" fmla="*/ 136 h 136"/>
                <a:gd name="T30" fmla="*/ 0 w 91"/>
                <a:gd name="T31" fmla="*/ 136 h 136"/>
                <a:gd name="T32" fmla="*/ 0 w 91"/>
                <a:gd name="T33" fmla="*/ 0 h 136"/>
                <a:gd name="T34" fmla="*/ 35 w 91"/>
                <a:gd name="T35" fmla="*/ 54 h 136"/>
                <a:gd name="T36" fmla="*/ 49 w 91"/>
                <a:gd name="T37" fmla="*/ 53 h 136"/>
                <a:gd name="T38" fmla="*/ 57 w 91"/>
                <a:gd name="T39" fmla="*/ 48 h 136"/>
                <a:gd name="T40" fmla="*/ 59 w 91"/>
                <a:gd name="T41" fmla="*/ 38 h 136"/>
                <a:gd name="T42" fmla="*/ 57 w 91"/>
                <a:gd name="T43" fmla="*/ 29 h 136"/>
                <a:gd name="T44" fmla="*/ 49 w 91"/>
                <a:gd name="T45" fmla="*/ 24 h 136"/>
                <a:gd name="T46" fmla="*/ 36 w 91"/>
                <a:gd name="T47" fmla="*/ 23 h 136"/>
                <a:gd name="T48" fmla="*/ 29 w 91"/>
                <a:gd name="T49" fmla="*/ 23 h 136"/>
                <a:gd name="T50" fmla="*/ 29 w 91"/>
                <a:gd name="T51" fmla="*/ 54 h 136"/>
                <a:gd name="T52" fmla="*/ 35 w 91"/>
                <a:gd name="T53" fmla="*/ 54 h 136"/>
                <a:gd name="T54" fmla="*/ 40 w 91"/>
                <a:gd name="T55" fmla="*/ 113 h 136"/>
                <a:gd name="T56" fmla="*/ 57 w 91"/>
                <a:gd name="T57" fmla="*/ 108 h 136"/>
                <a:gd name="T58" fmla="*/ 62 w 91"/>
                <a:gd name="T59" fmla="*/ 94 h 136"/>
                <a:gd name="T60" fmla="*/ 57 w 91"/>
                <a:gd name="T61" fmla="*/ 81 h 136"/>
                <a:gd name="T62" fmla="*/ 41 w 91"/>
                <a:gd name="T63" fmla="*/ 77 h 136"/>
                <a:gd name="T64" fmla="*/ 29 w 91"/>
                <a:gd name="T65" fmla="*/ 77 h 136"/>
                <a:gd name="T66" fmla="*/ 29 w 91"/>
                <a:gd name="T67" fmla="*/ 113 h 136"/>
                <a:gd name="T68" fmla="*/ 40 w 91"/>
                <a:gd name="T69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13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3" y="0"/>
                    <a:pt x="39" y="0"/>
                    <a:pt x="44" y="1"/>
                  </a:cubicBezTo>
                  <a:cubicBezTo>
                    <a:pt x="49" y="1"/>
                    <a:pt x="53" y="1"/>
                    <a:pt x="58" y="2"/>
                  </a:cubicBezTo>
                  <a:cubicBezTo>
                    <a:pt x="62" y="3"/>
                    <a:pt x="66" y="5"/>
                    <a:pt x="70" y="7"/>
                  </a:cubicBezTo>
                  <a:cubicBezTo>
                    <a:pt x="75" y="10"/>
                    <a:pt x="79" y="14"/>
                    <a:pt x="82" y="19"/>
                  </a:cubicBezTo>
                  <a:cubicBezTo>
                    <a:pt x="85" y="24"/>
                    <a:pt x="86" y="29"/>
                    <a:pt x="86" y="35"/>
                  </a:cubicBezTo>
                  <a:cubicBezTo>
                    <a:pt x="86" y="51"/>
                    <a:pt x="77" y="61"/>
                    <a:pt x="58" y="64"/>
                  </a:cubicBezTo>
                  <a:cubicBezTo>
                    <a:pt x="69" y="66"/>
                    <a:pt x="77" y="70"/>
                    <a:pt x="83" y="75"/>
                  </a:cubicBezTo>
                  <a:cubicBezTo>
                    <a:pt x="88" y="81"/>
                    <a:pt x="91" y="88"/>
                    <a:pt x="91" y="97"/>
                  </a:cubicBezTo>
                  <a:cubicBezTo>
                    <a:pt x="91" y="103"/>
                    <a:pt x="89" y="110"/>
                    <a:pt x="86" y="115"/>
                  </a:cubicBezTo>
                  <a:cubicBezTo>
                    <a:pt x="83" y="121"/>
                    <a:pt x="78" y="125"/>
                    <a:pt x="73" y="128"/>
                  </a:cubicBezTo>
                  <a:cubicBezTo>
                    <a:pt x="69" y="130"/>
                    <a:pt x="64" y="132"/>
                    <a:pt x="59" y="133"/>
                  </a:cubicBezTo>
                  <a:cubicBezTo>
                    <a:pt x="54" y="134"/>
                    <a:pt x="49" y="135"/>
                    <a:pt x="43" y="135"/>
                  </a:cubicBezTo>
                  <a:cubicBezTo>
                    <a:pt x="38" y="135"/>
                    <a:pt x="31" y="136"/>
                    <a:pt x="22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5" y="54"/>
                  </a:moveTo>
                  <a:cubicBezTo>
                    <a:pt x="41" y="54"/>
                    <a:pt x="45" y="54"/>
                    <a:pt x="49" y="53"/>
                  </a:cubicBezTo>
                  <a:cubicBezTo>
                    <a:pt x="52" y="52"/>
                    <a:pt x="55" y="50"/>
                    <a:pt x="57" y="48"/>
                  </a:cubicBezTo>
                  <a:cubicBezTo>
                    <a:pt x="58" y="46"/>
                    <a:pt x="59" y="42"/>
                    <a:pt x="59" y="38"/>
                  </a:cubicBezTo>
                  <a:cubicBezTo>
                    <a:pt x="59" y="34"/>
                    <a:pt x="58" y="31"/>
                    <a:pt x="57" y="29"/>
                  </a:cubicBezTo>
                  <a:cubicBezTo>
                    <a:pt x="55" y="27"/>
                    <a:pt x="53" y="25"/>
                    <a:pt x="49" y="24"/>
                  </a:cubicBezTo>
                  <a:cubicBezTo>
                    <a:pt x="46" y="23"/>
                    <a:pt x="41" y="23"/>
                    <a:pt x="3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35" y="54"/>
                  </a:lnTo>
                  <a:close/>
                  <a:moveTo>
                    <a:pt x="40" y="113"/>
                  </a:moveTo>
                  <a:cubicBezTo>
                    <a:pt x="47" y="113"/>
                    <a:pt x="53" y="111"/>
                    <a:pt x="57" y="108"/>
                  </a:cubicBezTo>
                  <a:cubicBezTo>
                    <a:pt x="60" y="105"/>
                    <a:pt x="62" y="100"/>
                    <a:pt x="62" y="94"/>
                  </a:cubicBezTo>
                  <a:cubicBezTo>
                    <a:pt x="62" y="89"/>
                    <a:pt x="60" y="84"/>
                    <a:pt x="57" y="81"/>
                  </a:cubicBezTo>
                  <a:cubicBezTo>
                    <a:pt x="53" y="78"/>
                    <a:pt x="48" y="77"/>
                    <a:pt x="41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113"/>
                    <a:pt x="29" y="113"/>
                    <a:pt x="29" y="113"/>
                  </a:cubicBezTo>
                  <a:lnTo>
                    <a:pt x="4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9" name="Freeform 60"/>
            <p:cNvSpPr>
              <a:spLocks noEditPoints="1"/>
            </p:cNvSpPr>
            <p:nvPr userDrawn="1"/>
          </p:nvSpPr>
          <p:spPr bwMode="auto">
            <a:xfrm>
              <a:off x="11617402" y="3012413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7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5 w 144"/>
                <a:gd name="T13" fmla="*/ 6 h 142"/>
                <a:gd name="T14" fmla="*/ 72 w 144"/>
                <a:gd name="T15" fmla="*/ 0 h 142"/>
                <a:gd name="T16" fmla="*/ 100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100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5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30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3" y="131"/>
                    <a:pt x="26" y="126"/>
                  </a:cubicBezTo>
                  <a:cubicBezTo>
                    <a:pt x="18" y="119"/>
                    <a:pt x="11" y="111"/>
                    <a:pt x="7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8"/>
                    <a:pt x="21" y="21"/>
                  </a:cubicBezTo>
                  <a:cubicBezTo>
                    <a:pt x="28" y="14"/>
                    <a:pt x="36" y="9"/>
                    <a:pt x="45" y="6"/>
                  </a:cubicBezTo>
                  <a:cubicBezTo>
                    <a:pt x="54" y="2"/>
                    <a:pt x="63" y="0"/>
                    <a:pt x="72" y="0"/>
                  </a:cubicBezTo>
                  <a:cubicBezTo>
                    <a:pt x="82" y="0"/>
                    <a:pt x="91" y="2"/>
                    <a:pt x="100" y="6"/>
                  </a:cubicBezTo>
                  <a:cubicBezTo>
                    <a:pt x="109" y="9"/>
                    <a:pt x="117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3" y="53"/>
                    <a:pt x="144" y="62"/>
                    <a:pt x="144" y="71"/>
                  </a:cubicBezTo>
                  <a:cubicBezTo>
                    <a:pt x="144" y="81"/>
                    <a:pt x="143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9" y="133"/>
                    <a:pt x="100" y="137"/>
                  </a:cubicBezTo>
                  <a:cubicBezTo>
                    <a:pt x="91" y="140"/>
                    <a:pt x="82" y="142"/>
                    <a:pt x="72" y="142"/>
                  </a:cubicBezTo>
                  <a:cubicBezTo>
                    <a:pt x="64" y="142"/>
                    <a:pt x="56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1" y="106"/>
                    <a:pt x="106" y="101"/>
                    <a:pt x="109" y="94"/>
                  </a:cubicBezTo>
                  <a:cubicBezTo>
                    <a:pt x="113" y="87"/>
                    <a:pt x="115" y="79"/>
                    <a:pt x="115" y="71"/>
                  </a:cubicBezTo>
                  <a:cubicBezTo>
                    <a:pt x="115" y="63"/>
                    <a:pt x="113" y="55"/>
                    <a:pt x="109" y="48"/>
                  </a:cubicBezTo>
                  <a:cubicBezTo>
                    <a:pt x="106" y="41"/>
                    <a:pt x="101" y="36"/>
                    <a:pt x="94" y="32"/>
                  </a:cubicBezTo>
                  <a:cubicBezTo>
                    <a:pt x="88" y="28"/>
                    <a:pt x="80" y="26"/>
                    <a:pt x="72" y="26"/>
                  </a:cubicBezTo>
                  <a:cubicBezTo>
                    <a:pt x="64" y="26"/>
                    <a:pt x="57" y="28"/>
                    <a:pt x="50" y="32"/>
                  </a:cubicBezTo>
                  <a:cubicBezTo>
                    <a:pt x="44" y="36"/>
                    <a:pt x="39" y="41"/>
                    <a:pt x="35" y="48"/>
                  </a:cubicBezTo>
                  <a:cubicBezTo>
                    <a:pt x="32" y="55"/>
                    <a:pt x="30" y="63"/>
                    <a:pt x="30" y="71"/>
                  </a:cubicBezTo>
                  <a:cubicBezTo>
                    <a:pt x="30" y="80"/>
                    <a:pt x="32" y="87"/>
                    <a:pt x="35" y="94"/>
                  </a:cubicBezTo>
                  <a:cubicBezTo>
                    <a:pt x="39" y="101"/>
                    <a:pt x="44" y="106"/>
                    <a:pt x="50" y="110"/>
                  </a:cubicBezTo>
                  <a:cubicBezTo>
                    <a:pt x="56" y="114"/>
                    <a:pt x="64" y="116"/>
                    <a:pt x="72" y="116"/>
                  </a:cubicBezTo>
                  <a:cubicBezTo>
                    <a:pt x="81" y="116"/>
                    <a:pt x="88" y="114"/>
                    <a:pt x="94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0" name="Freeform 61"/>
            <p:cNvSpPr>
              <a:spLocks/>
            </p:cNvSpPr>
            <p:nvPr userDrawn="1"/>
          </p:nvSpPr>
          <p:spPr bwMode="auto">
            <a:xfrm>
              <a:off x="11657089" y="3014001"/>
              <a:ext cx="25400" cy="36513"/>
            </a:xfrm>
            <a:custGeom>
              <a:avLst/>
              <a:gdLst>
                <a:gd name="T0" fmla="*/ 6 w 16"/>
                <a:gd name="T1" fmla="*/ 4 h 23"/>
                <a:gd name="T2" fmla="*/ 0 w 16"/>
                <a:gd name="T3" fmla="*/ 4 h 23"/>
                <a:gd name="T4" fmla="*/ 0 w 16"/>
                <a:gd name="T5" fmla="*/ 0 h 23"/>
                <a:gd name="T6" fmla="*/ 16 w 16"/>
                <a:gd name="T7" fmla="*/ 0 h 23"/>
                <a:gd name="T8" fmla="*/ 16 w 16"/>
                <a:gd name="T9" fmla="*/ 4 h 23"/>
                <a:gd name="T10" fmla="*/ 10 w 16"/>
                <a:gd name="T11" fmla="*/ 4 h 23"/>
                <a:gd name="T12" fmla="*/ 10 w 16"/>
                <a:gd name="T13" fmla="*/ 23 h 23"/>
                <a:gd name="T14" fmla="*/ 6 w 16"/>
                <a:gd name="T15" fmla="*/ 23 h 23"/>
                <a:gd name="T16" fmla="*/ 6 w 16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1" name="Freeform 62"/>
            <p:cNvSpPr>
              <a:spLocks/>
            </p:cNvSpPr>
            <p:nvPr userDrawn="1"/>
          </p:nvSpPr>
          <p:spPr bwMode="auto">
            <a:xfrm>
              <a:off x="11685664" y="3014001"/>
              <a:ext cx="25400" cy="36513"/>
            </a:xfrm>
            <a:custGeom>
              <a:avLst/>
              <a:gdLst>
                <a:gd name="T0" fmla="*/ 6 w 16"/>
                <a:gd name="T1" fmla="*/ 4 h 23"/>
                <a:gd name="T2" fmla="*/ 0 w 16"/>
                <a:gd name="T3" fmla="*/ 4 h 23"/>
                <a:gd name="T4" fmla="*/ 0 w 16"/>
                <a:gd name="T5" fmla="*/ 0 h 23"/>
                <a:gd name="T6" fmla="*/ 16 w 16"/>
                <a:gd name="T7" fmla="*/ 0 h 23"/>
                <a:gd name="T8" fmla="*/ 16 w 16"/>
                <a:gd name="T9" fmla="*/ 4 h 23"/>
                <a:gd name="T10" fmla="*/ 11 w 16"/>
                <a:gd name="T11" fmla="*/ 4 h 23"/>
                <a:gd name="T12" fmla="*/ 11 w 16"/>
                <a:gd name="T13" fmla="*/ 23 h 23"/>
                <a:gd name="T14" fmla="*/ 6 w 16"/>
                <a:gd name="T15" fmla="*/ 23 h 23"/>
                <a:gd name="T16" fmla="*/ 6 w 16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2" name="Freeform 63"/>
            <p:cNvSpPr>
              <a:spLocks/>
            </p:cNvSpPr>
            <p:nvPr userDrawn="1"/>
          </p:nvSpPr>
          <p:spPr bwMode="auto">
            <a:xfrm>
              <a:off x="11717414" y="3014001"/>
              <a:ext cx="20638" cy="36513"/>
            </a:xfrm>
            <a:custGeom>
              <a:avLst/>
              <a:gdLst>
                <a:gd name="T0" fmla="*/ 0 w 13"/>
                <a:gd name="T1" fmla="*/ 0 h 23"/>
                <a:gd name="T2" fmla="*/ 13 w 13"/>
                <a:gd name="T3" fmla="*/ 0 h 23"/>
                <a:gd name="T4" fmla="*/ 13 w 13"/>
                <a:gd name="T5" fmla="*/ 4 h 23"/>
                <a:gd name="T6" fmla="*/ 5 w 13"/>
                <a:gd name="T7" fmla="*/ 4 h 23"/>
                <a:gd name="T8" fmla="*/ 5 w 13"/>
                <a:gd name="T9" fmla="*/ 9 h 23"/>
                <a:gd name="T10" fmla="*/ 13 w 13"/>
                <a:gd name="T11" fmla="*/ 9 h 23"/>
                <a:gd name="T12" fmla="*/ 13 w 13"/>
                <a:gd name="T13" fmla="*/ 13 h 23"/>
                <a:gd name="T14" fmla="*/ 5 w 13"/>
                <a:gd name="T15" fmla="*/ 13 h 23"/>
                <a:gd name="T16" fmla="*/ 5 w 13"/>
                <a:gd name="T17" fmla="*/ 19 h 23"/>
                <a:gd name="T18" fmla="*/ 13 w 13"/>
                <a:gd name="T19" fmla="*/ 19 h 23"/>
                <a:gd name="T20" fmla="*/ 13 w 13"/>
                <a:gd name="T21" fmla="*/ 23 h 23"/>
                <a:gd name="T22" fmla="*/ 0 w 13"/>
                <a:gd name="T23" fmla="*/ 23 h 23"/>
                <a:gd name="T24" fmla="*/ 0 w 13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5" y="19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3" name="Freeform 64"/>
            <p:cNvSpPr>
              <a:spLocks/>
            </p:cNvSpPr>
            <p:nvPr userDrawn="1"/>
          </p:nvSpPr>
          <p:spPr bwMode="auto">
            <a:xfrm>
              <a:off x="11745989" y="3014001"/>
              <a:ext cx="33338" cy="36513"/>
            </a:xfrm>
            <a:custGeom>
              <a:avLst/>
              <a:gdLst>
                <a:gd name="T0" fmla="*/ 0 w 128"/>
                <a:gd name="T1" fmla="*/ 0 h 136"/>
                <a:gd name="T2" fmla="*/ 30 w 128"/>
                <a:gd name="T3" fmla="*/ 0 h 136"/>
                <a:gd name="T4" fmla="*/ 90 w 128"/>
                <a:gd name="T5" fmla="*/ 79 h 136"/>
                <a:gd name="T6" fmla="*/ 102 w 128"/>
                <a:gd name="T7" fmla="*/ 103 h 136"/>
                <a:gd name="T8" fmla="*/ 101 w 128"/>
                <a:gd name="T9" fmla="*/ 89 h 136"/>
                <a:gd name="T10" fmla="*/ 100 w 128"/>
                <a:gd name="T11" fmla="*/ 76 h 136"/>
                <a:gd name="T12" fmla="*/ 100 w 128"/>
                <a:gd name="T13" fmla="*/ 0 h 136"/>
                <a:gd name="T14" fmla="*/ 128 w 128"/>
                <a:gd name="T15" fmla="*/ 0 h 136"/>
                <a:gd name="T16" fmla="*/ 128 w 128"/>
                <a:gd name="T17" fmla="*/ 136 h 136"/>
                <a:gd name="T18" fmla="*/ 100 w 128"/>
                <a:gd name="T19" fmla="*/ 136 h 136"/>
                <a:gd name="T20" fmla="*/ 38 w 128"/>
                <a:gd name="T21" fmla="*/ 55 h 136"/>
                <a:gd name="T22" fmla="*/ 26 w 128"/>
                <a:gd name="T23" fmla="*/ 31 h 136"/>
                <a:gd name="T24" fmla="*/ 28 w 128"/>
                <a:gd name="T25" fmla="*/ 45 h 136"/>
                <a:gd name="T26" fmla="*/ 28 w 128"/>
                <a:gd name="T27" fmla="*/ 58 h 136"/>
                <a:gd name="T28" fmla="*/ 28 w 128"/>
                <a:gd name="T29" fmla="*/ 136 h 136"/>
                <a:gd name="T30" fmla="*/ 0 w 128"/>
                <a:gd name="T31" fmla="*/ 136 h 136"/>
                <a:gd name="T32" fmla="*/ 0 w 128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36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4" y="84"/>
                    <a:pt x="98" y="92"/>
                    <a:pt x="102" y="103"/>
                  </a:cubicBezTo>
                  <a:cubicBezTo>
                    <a:pt x="101" y="98"/>
                    <a:pt x="101" y="93"/>
                    <a:pt x="101" y="89"/>
                  </a:cubicBezTo>
                  <a:cubicBezTo>
                    <a:pt x="100" y="85"/>
                    <a:pt x="100" y="81"/>
                    <a:pt x="100" y="7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1"/>
                    <a:pt x="31" y="43"/>
                    <a:pt x="26" y="31"/>
                  </a:cubicBezTo>
                  <a:cubicBezTo>
                    <a:pt x="27" y="37"/>
                    <a:pt x="27" y="41"/>
                    <a:pt x="28" y="45"/>
                  </a:cubicBezTo>
                  <a:cubicBezTo>
                    <a:pt x="28" y="49"/>
                    <a:pt x="28" y="54"/>
                    <a:pt x="28" y="5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8974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52">
          <p15:clr>
            <a:srgbClr val="F26B43"/>
          </p15:clr>
        </p15:guide>
        <p15:guide id="2" orient="horz" pos="2996">
          <p15:clr>
            <a:srgbClr val="F26B43"/>
          </p15:clr>
        </p15:guide>
        <p15:guide id="3" orient="horz" pos="2438">
          <p15:clr>
            <a:srgbClr val="F26B43"/>
          </p15:clr>
        </p15:guide>
        <p15:guide id="4" orient="horz" pos="1882">
          <p15:clr>
            <a:srgbClr val="F26B43"/>
          </p15:clr>
        </p15:guide>
        <p15:guide id="5" orient="horz" pos="1324">
          <p15:clr>
            <a:srgbClr val="F26B43"/>
          </p15:clr>
        </p15:guide>
        <p15:guide id="6" orient="horz" pos="768">
          <p15:clr>
            <a:srgbClr val="F26B43"/>
          </p15:clr>
        </p15:guide>
        <p15:guide id="7" pos="3840">
          <p15:clr>
            <a:srgbClr val="F26B43"/>
          </p15:clr>
        </p15:guide>
        <p15:guide id="8" pos="770">
          <p15:clr>
            <a:srgbClr val="F26B43"/>
          </p15:clr>
        </p15:guide>
        <p15:guide id="9" pos="1382">
          <p15:clr>
            <a:srgbClr val="F26B43"/>
          </p15:clr>
        </p15:guide>
        <p15:guide id="10" pos="1998">
          <p15:clr>
            <a:srgbClr val="F26B43"/>
          </p15:clr>
        </p15:guide>
        <p15:guide id="11" pos="2612">
          <p15:clr>
            <a:srgbClr val="F26B43"/>
          </p15:clr>
        </p15:guide>
        <p15:guide id="12" pos="3226">
          <p15:clr>
            <a:srgbClr val="F26B43"/>
          </p15:clr>
        </p15:guide>
        <p15:guide id="13" pos="4454">
          <p15:clr>
            <a:srgbClr val="F26B43"/>
          </p15:clr>
        </p15:guide>
        <p15:guide id="14" pos="5070">
          <p15:clr>
            <a:srgbClr val="F26B43"/>
          </p15:clr>
        </p15:guide>
        <p15:guide id="15" pos="5682">
          <p15:clr>
            <a:srgbClr val="F26B43"/>
          </p15:clr>
        </p15:guide>
        <p15:guide id="16" pos="6298">
          <p15:clr>
            <a:srgbClr val="F26B43"/>
          </p15:clr>
        </p15:guide>
        <p15:guide id="17" pos="6912">
          <p15:clr>
            <a:srgbClr val="F26B43"/>
          </p15:clr>
        </p15:guide>
        <p15:guide id="18" pos="6602">
          <p15:clr>
            <a:srgbClr val="F26B43"/>
          </p15:clr>
        </p15:guide>
        <p15:guide id="19" pos="5990">
          <p15:clr>
            <a:srgbClr val="F26B43"/>
          </p15:clr>
        </p15:guide>
        <p15:guide id="20" pos="5376">
          <p15:clr>
            <a:srgbClr val="F26B43"/>
          </p15:clr>
        </p15:guide>
        <p15:guide id="21" pos="4762">
          <p15:clr>
            <a:srgbClr val="F26B43"/>
          </p15:clr>
        </p15:guide>
        <p15:guide id="22" pos="4146">
          <p15:clr>
            <a:srgbClr val="F26B43"/>
          </p15:clr>
        </p15:guide>
        <p15:guide id="23" pos="3530">
          <p15:clr>
            <a:srgbClr val="F26B43"/>
          </p15:clr>
        </p15:guide>
        <p15:guide id="24" pos="2916">
          <p15:clr>
            <a:srgbClr val="F26B43"/>
          </p15:clr>
        </p15:guide>
        <p15:guide id="25" pos="2304">
          <p15:clr>
            <a:srgbClr val="F26B43"/>
          </p15:clr>
        </p15:guide>
        <p15:guide id="26" pos="1688">
          <p15:clr>
            <a:srgbClr val="F26B43"/>
          </p15:clr>
        </p15:guide>
        <p15:guide id="27" pos="10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7465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74650" y="1825625"/>
            <a:ext cx="10979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746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2643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10B3-81F9-4718-8605-1D6F2BAEC24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8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rbotten.se/patientnamnden" TargetMode="Externa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screen9.com/preview/WjHBr8ICkTI6YNyOZWY10ryEEbSlX81ZAb3MFHRz-eKSQLXySFZOJMG-cXNmx_ZU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3511" y="764704"/>
            <a:ext cx="8280920" cy="3177629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1185159" y="3984921"/>
            <a:ext cx="9755187" cy="1768475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7" name="Platshållare för text 2"/>
          <p:cNvSpPr txBox="1">
            <a:spLocks/>
          </p:cNvSpPr>
          <p:nvPr/>
        </p:nvSpPr>
        <p:spPr>
          <a:xfrm>
            <a:off x="1991544" y="4365104"/>
            <a:ext cx="7704855" cy="1122117"/>
          </a:xfrm>
          <a:prstGeom prst="rect">
            <a:avLst/>
          </a:prstGeom>
        </p:spPr>
        <p:txBody>
          <a:bodyPr anchor="ctr"/>
          <a:lstStyle>
            <a:lvl1pPr marL="0" indent="0" algn="ctr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403D45"/>
              </a:buClr>
              <a:buSzTx/>
              <a:buFont typeface="Arial" charset="0"/>
              <a:buNone/>
              <a:tabLst/>
              <a:defRPr/>
            </a:pPr>
            <a:r>
              <a:rPr kumimoji="0" lang="sv-SE" altLang="sv-SE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Patientnämnden är ett samarbete mellan Region Norrbotten </a:t>
            </a:r>
            <a:br>
              <a:rPr kumimoji="0" lang="sv-SE" altLang="sv-SE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altLang="sv-SE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och samtliga kommuner i Norrbotten</a:t>
            </a:r>
          </a:p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403D45"/>
              </a:buClr>
              <a:buSzTx/>
              <a:buFont typeface="Arial" charset="0"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>
              <a:ln>
                <a:noFill/>
              </a:ln>
              <a:solidFill>
                <a:srgbClr val="403D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9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Rak 35"/>
          <p:cNvCxnSpPr/>
          <p:nvPr/>
        </p:nvCxnSpPr>
        <p:spPr>
          <a:xfrm flipV="1">
            <a:off x="8026451" y="1626857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ektangel 137"/>
          <p:cNvSpPr/>
          <p:nvPr/>
        </p:nvSpPr>
        <p:spPr>
          <a:xfrm>
            <a:off x="6922036" y="1505701"/>
            <a:ext cx="1253250" cy="281349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 defTabSz="941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200" kern="0" dirty="0">
                <a:solidFill>
                  <a:srgbClr val="083F6C"/>
                </a:solidFill>
              </a:rPr>
              <a:t>Regionstab</a:t>
            </a:r>
          </a:p>
        </p:txBody>
      </p:sp>
      <p:sp>
        <p:nvSpPr>
          <p:cNvPr id="139" name="Rektangel 138"/>
          <p:cNvSpPr/>
          <p:nvPr/>
        </p:nvSpPr>
        <p:spPr>
          <a:xfrm>
            <a:off x="5174400" y="857266"/>
            <a:ext cx="1843200" cy="330900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 defTabSz="941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200" kern="0" dirty="0" smtClean="0">
                <a:solidFill>
                  <a:srgbClr val="083F6C"/>
                </a:solidFill>
              </a:rPr>
              <a:t>Regiondirektör</a:t>
            </a:r>
            <a:endParaRPr lang="sv-SE" sz="1200" kern="0" dirty="0">
              <a:solidFill>
                <a:srgbClr val="083F6C"/>
              </a:solidFill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2909994" y="1700808"/>
            <a:ext cx="2356208" cy="304270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/>
            <a:r>
              <a:rPr lang="sv-SE" sz="1200" kern="0" dirty="0" smtClean="0">
                <a:solidFill>
                  <a:srgbClr val="083F6C"/>
                </a:solidFill>
              </a:rPr>
              <a:t>Hälso- och sjukvård</a:t>
            </a:r>
            <a:endParaRPr lang="sv-SE" sz="1200" kern="0" dirty="0">
              <a:solidFill>
                <a:srgbClr val="083F6C"/>
              </a:solidFill>
            </a:endParaRPr>
          </a:p>
        </p:txBody>
      </p:sp>
      <p:cxnSp>
        <p:nvCxnSpPr>
          <p:cNvPr id="143" name="Rak 142"/>
          <p:cNvCxnSpPr/>
          <p:nvPr/>
        </p:nvCxnSpPr>
        <p:spPr>
          <a:xfrm flipV="1">
            <a:off x="5266202" y="1852855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Rak 143"/>
          <p:cNvCxnSpPr/>
          <p:nvPr/>
        </p:nvCxnSpPr>
        <p:spPr>
          <a:xfrm flipV="1">
            <a:off x="6093368" y="1642101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ektangel 144"/>
          <p:cNvSpPr/>
          <p:nvPr/>
        </p:nvSpPr>
        <p:spPr>
          <a:xfrm>
            <a:off x="321082" y="4217138"/>
            <a:ext cx="1843200" cy="838800"/>
          </a:xfrm>
          <a:prstGeom prst="rect">
            <a:avLst/>
          </a:prstGeom>
          <a:solidFill>
            <a:srgbClr val="08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r>
              <a:rPr lang="sv-SE" sz="1200">
                <a:solidFill>
                  <a:prstClr val="white"/>
                </a:solidFill>
              </a:rPr>
              <a:t>Division</a:t>
            </a:r>
            <a:br>
              <a:rPr lang="sv-SE" sz="1200">
                <a:solidFill>
                  <a:prstClr val="white"/>
                </a:solidFill>
              </a:rPr>
            </a:br>
            <a:r>
              <a:rPr lang="sv-SE" sz="1200">
                <a:solidFill>
                  <a:prstClr val="white"/>
                </a:solidFill>
              </a:rPr>
              <a:t>Nära</a:t>
            </a:r>
            <a:endParaRPr lang="sv-SE" sz="1200" dirty="0">
              <a:solidFill>
                <a:prstClr val="white"/>
              </a:solidFill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2259991" y="4217138"/>
            <a:ext cx="1843200" cy="838800"/>
          </a:xfrm>
          <a:prstGeom prst="rect">
            <a:avLst/>
          </a:prstGeom>
          <a:solidFill>
            <a:srgbClr val="08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r>
              <a:rPr lang="sv-SE" sz="1200" dirty="0">
                <a:solidFill>
                  <a:prstClr val="white"/>
                </a:solidFill>
              </a:rPr>
              <a:t>Division 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200" dirty="0">
                <a:solidFill>
                  <a:prstClr val="white"/>
                </a:solidFill>
              </a:rPr>
              <a:t>Länssjukvård 1</a:t>
            </a:r>
          </a:p>
        </p:txBody>
      </p:sp>
      <p:sp>
        <p:nvSpPr>
          <p:cNvPr id="147" name="Rektangel 146"/>
          <p:cNvSpPr/>
          <p:nvPr/>
        </p:nvSpPr>
        <p:spPr>
          <a:xfrm>
            <a:off x="4198900" y="4217138"/>
            <a:ext cx="1843200" cy="838800"/>
          </a:xfrm>
          <a:prstGeom prst="rect">
            <a:avLst/>
          </a:prstGeom>
          <a:solidFill>
            <a:srgbClr val="08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r>
              <a:rPr lang="sv-SE" sz="1200" dirty="0">
                <a:solidFill>
                  <a:prstClr val="white"/>
                </a:solidFill>
              </a:rPr>
              <a:t>Division 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200" dirty="0">
                <a:solidFill>
                  <a:prstClr val="white"/>
                </a:solidFill>
              </a:rPr>
              <a:t>Länssjukvård 2</a:t>
            </a:r>
          </a:p>
        </p:txBody>
      </p:sp>
      <p:sp>
        <p:nvSpPr>
          <p:cNvPr id="148" name="Rektangel 147"/>
          <p:cNvSpPr/>
          <p:nvPr/>
        </p:nvSpPr>
        <p:spPr>
          <a:xfrm>
            <a:off x="6137809" y="4217138"/>
            <a:ext cx="1843200" cy="838800"/>
          </a:xfrm>
          <a:prstGeom prst="rect">
            <a:avLst/>
          </a:prstGeom>
          <a:solidFill>
            <a:srgbClr val="08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r>
              <a:rPr lang="sv-SE" sz="1200" dirty="0">
                <a:solidFill>
                  <a:prstClr val="white"/>
                </a:solidFill>
              </a:rPr>
              <a:t>Division 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200" dirty="0">
                <a:solidFill>
                  <a:prstClr val="white"/>
                </a:solidFill>
              </a:rPr>
              <a:t>Funktion</a:t>
            </a:r>
          </a:p>
        </p:txBody>
      </p:sp>
      <p:sp>
        <p:nvSpPr>
          <p:cNvPr id="149" name="Rektangel 148"/>
          <p:cNvSpPr/>
          <p:nvPr/>
        </p:nvSpPr>
        <p:spPr>
          <a:xfrm>
            <a:off x="8076718" y="4217138"/>
            <a:ext cx="1843200" cy="838800"/>
          </a:xfrm>
          <a:prstGeom prst="rect">
            <a:avLst/>
          </a:prstGeom>
          <a:solidFill>
            <a:srgbClr val="08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r>
              <a:rPr lang="sv-SE" sz="1200" dirty="0">
                <a:solidFill>
                  <a:prstClr val="white"/>
                </a:solidFill>
              </a:rPr>
              <a:t>Division 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200" dirty="0">
                <a:solidFill>
                  <a:prstClr val="white"/>
                </a:solidFill>
              </a:rPr>
              <a:t>Psykiatri</a:t>
            </a:r>
          </a:p>
        </p:txBody>
      </p:sp>
      <p:sp>
        <p:nvSpPr>
          <p:cNvPr id="150" name="Rektangel 149"/>
          <p:cNvSpPr/>
          <p:nvPr/>
        </p:nvSpPr>
        <p:spPr>
          <a:xfrm>
            <a:off x="10015625" y="4217138"/>
            <a:ext cx="1843200" cy="838800"/>
          </a:xfrm>
          <a:prstGeom prst="rect">
            <a:avLst/>
          </a:prstGeom>
          <a:solidFill>
            <a:srgbClr val="08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r>
              <a:rPr lang="sv-SE" sz="1200" dirty="0">
                <a:solidFill>
                  <a:prstClr val="white"/>
                </a:solidFill>
              </a:rPr>
              <a:t>Division 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200" dirty="0" smtClean="0">
                <a:solidFill>
                  <a:prstClr val="white"/>
                </a:solidFill>
              </a:rPr>
              <a:t>Regionstöd</a:t>
            </a:r>
            <a:endParaRPr lang="sv-SE" sz="1200" dirty="0">
              <a:solidFill>
                <a:prstClr val="white"/>
              </a:solidFill>
            </a:endParaRPr>
          </a:p>
        </p:txBody>
      </p:sp>
      <p:pic>
        <p:nvPicPr>
          <p:cNvPr id="152" name="Bildobjekt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50" y="6021288"/>
            <a:ext cx="1828804" cy="271273"/>
          </a:xfrm>
          <a:prstGeom prst="rect">
            <a:avLst/>
          </a:prstGeom>
        </p:spPr>
      </p:pic>
      <p:sp>
        <p:nvSpPr>
          <p:cNvPr id="31" name="Rektangel 30"/>
          <p:cNvSpPr/>
          <p:nvPr/>
        </p:nvSpPr>
        <p:spPr>
          <a:xfrm>
            <a:off x="2909994" y="2080739"/>
            <a:ext cx="2356208" cy="304270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/>
            <a:r>
              <a:rPr lang="sv-SE" sz="1200" kern="0" dirty="0" smtClean="0">
                <a:solidFill>
                  <a:srgbClr val="083F6C"/>
                </a:solidFill>
              </a:rPr>
              <a:t>Ekonomi och uppföljning</a:t>
            </a:r>
            <a:endParaRPr lang="sv-SE" sz="1200" kern="0" dirty="0">
              <a:solidFill>
                <a:srgbClr val="083F6C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2909994" y="2460670"/>
            <a:ext cx="2356208" cy="304270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/>
            <a:r>
              <a:rPr lang="sv-SE" sz="1200" kern="0" dirty="0" smtClean="0">
                <a:solidFill>
                  <a:srgbClr val="083F6C"/>
                </a:solidFill>
              </a:rPr>
              <a:t>HR</a:t>
            </a:r>
            <a:endParaRPr lang="sv-SE" sz="1200" kern="0" dirty="0">
              <a:solidFill>
                <a:srgbClr val="083F6C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2909994" y="2846353"/>
            <a:ext cx="2356208" cy="304270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/>
            <a:r>
              <a:rPr lang="sv-SE" sz="1200" kern="0" dirty="0" smtClean="0">
                <a:solidFill>
                  <a:srgbClr val="083F6C"/>
                </a:solidFill>
              </a:rPr>
              <a:t>IT / MT och digitalisering</a:t>
            </a:r>
            <a:endParaRPr lang="sv-SE" sz="1200" kern="0" dirty="0">
              <a:solidFill>
                <a:srgbClr val="083F6C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2909994" y="3220892"/>
            <a:ext cx="2356208" cy="304270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/>
            <a:r>
              <a:rPr lang="sv-SE" sz="1200" kern="0" dirty="0" smtClean="0">
                <a:solidFill>
                  <a:srgbClr val="083F6C"/>
                </a:solidFill>
              </a:rPr>
              <a:t>Kommunikation</a:t>
            </a:r>
            <a:endParaRPr lang="sv-SE" sz="1200" kern="0" dirty="0">
              <a:solidFill>
                <a:srgbClr val="083F6C"/>
              </a:solidFill>
            </a:endParaRPr>
          </a:p>
        </p:txBody>
      </p:sp>
      <p:cxnSp>
        <p:nvCxnSpPr>
          <p:cNvPr id="39" name="Rak 38"/>
          <p:cNvCxnSpPr/>
          <p:nvPr/>
        </p:nvCxnSpPr>
        <p:spPr>
          <a:xfrm flipV="1">
            <a:off x="5266202" y="2235705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/>
        </p:nvCxnSpPr>
        <p:spPr>
          <a:xfrm flipV="1">
            <a:off x="5266202" y="2618469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/>
        </p:nvCxnSpPr>
        <p:spPr>
          <a:xfrm flipV="1">
            <a:off x="5266202" y="2998488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/>
        </p:nvCxnSpPr>
        <p:spPr>
          <a:xfrm flipV="1">
            <a:off x="5266202" y="3373026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k 18"/>
          <p:cNvCxnSpPr>
            <a:stCxn id="139" idx="2"/>
          </p:cNvCxnSpPr>
          <p:nvPr/>
        </p:nvCxnSpPr>
        <p:spPr>
          <a:xfrm>
            <a:off x="6096000" y="1188166"/>
            <a:ext cx="0" cy="281025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1242682" y="3998417"/>
            <a:ext cx="9694543" cy="0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52"/>
          <p:cNvSpPr/>
          <p:nvPr/>
        </p:nvSpPr>
        <p:spPr>
          <a:xfrm>
            <a:off x="6922036" y="3544481"/>
            <a:ext cx="2702356" cy="281349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 defTabSz="941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200" kern="0" dirty="0" smtClean="0">
                <a:solidFill>
                  <a:srgbClr val="083F6C"/>
                </a:solidFill>
              </a:rPr>
              <a:t>Avdelning för regional utveckling</a:t>
            </a:r>
            <a:endParaRPr lang="sv-SE" sz="1200" kern="0" dirty="0">
              <a:solidFill>
                <a:srgbClr val="083F6C"/>
              </a:solidFill>
            </a:endParaRPr>
          </a:p>
        </p:txBody>
      </p:sp>
      <p:cxnSp>
        <p:nvCxnSpPr>
          <p:cNvPr id="54" name="Rak 53"/>
          <p:cNvCxnSpPr/>
          <p:nvPr/>
        </p:nvCxnSpPr>
        <p:spPr>
          <a:xfrm flipV="1">
            <a:off x="6093368" y="3680881"/>
            <a:ext cx="829798" cy="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1242682" y="3998417"/>
            <a:ext cx="0" cy="21872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58"/>
          <p:cNvCxnSpPr/>
          <p:nvPr/>
        </p:nvCxnSpPr>
        <p:spPr>
          <a:xfrm>
            <a:off x="3143672" y="3998417"/>
            <a:ext cx="0" cy="21872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/>
          <p:cNvCxnSpPr/>
          <p:nvPr/>
        </p:nvCxnSpPr>
        <p:spPr>
          <a:xfrm>
            <a:off x="5087888" y="3998417"/>
            <a:ext cx="0" cy="21872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60"/>
          <p:cNvCxnSpPr/>
          <p:nvPr/>
        </p:nvCxnSpPr>
        <p:spPr>
          <a:xfrm>
            <a:off x="7017600" y="3998417"/>
            <a:ext cx="0" cy="21872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>
            <a:off x="8976320" y="4005064"/>
            <a:ext cx="0" cy="21872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>
            <a:off x="10937225" y="3998417"/>
            <a:ext cx="0" cy="218721"/>
          </a:xfrm>
          <a:prstGeom prst="line">
            <a:avLst/>
          </a:prstGeom>
          <a:ln w="12700">
            <a:solidFill>
              <a:srgbClr val="BBC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/>
          <p:cNvSpPr/>
          <p:nvPr/>
        </p:nvSpPr>
        <p:spPr>
          <a:xfrm>
            <a:off x="8463881" y="1138082"/>
            <a:ext cx="1957689" cy="1047539"/>
          </a:xfrm>
          <a:prstGeom prst="rect">
            <a:avLst/>
          </a:prstGeom>
          <a:solidFill>
            <a:srgbClr val="C3E2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38667" tIns="138667" rIns="138667" bIns="138667" numCol="1" spcCol="1270" anchor="ctr" anchorCtr="0">
            <a:noAutofit/>
          </a:bodyPr>
          <a:lstStyle/>
          <a:p>
            <a:pPr algn="ctr" defTabSz="941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200" dirty="0"/>
              <a:t>Patientnämndens </a:t>
            </a:r>
            <a:r>
              <a:rPr lang="sv-SE" sz="1200" dirty="0" smtClean="0"/>
              <a:t>kansli – </a:t>
            </a:r>
          </a:p>
          <a:p>
            <a:pPr algn="ctr" defTabSz="941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200" dirty="0" smtClean="0"/>
              <a:t> 3 utredare </a:t>
            </a:r>
          </a:p>
          <a:p>
            <a:pPr algn="ctr" defTabSz="941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200" dirty="0" smtClean="0"/>
              <a:t>1 samordnare/utredare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986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003934" y="1268760"/>
            <a:ext cx="9747980" cy="4824536"/>
          </a:xfrm>
        </p:spPr>
        <p:txBody>
          <a:bodyPr>
            <a:noAutofit/>
          </a:bodyPr>
          <a:lstStyle/>
          <a:p>
            <a:r>
              <a:rPr lang="sv-SE" sz="2000" dirty="0" smtClean="0"/>
              <a:t>Inom </a:t>
            </a:r>
            <a:r>
              <a:rPr lang="sv-SE" sz="2000" dirty="0"/>
              <a:t>varje region och kommun ska det finnas en patientnämnd enligt lagen (2017:372) om stöd vid klagomål mot hälso- och sjukvården. Region Norrbotten har avtal med länets 14 kommuner. </a:t>
            </a:r>
            <a:endParaRPr lang="sv-SE" sz="2000" dirty="0" smtClean="0"/>
          </a:p>
          <a:p>
            <a:r>
              <a:rPr lang="sv-SE" sz="2000" dirty="0"/>
              <a:t>2 § Om patienten är ett barn, ska patientnämnden särskilt beakta barnets bästa (ärendet ska handläggas skyndsamt</a:t>
            </a:r>
            <a:r>
              <a:rPr lang="sv-SE" sz="2000" dirty="0" smtClean="0"/>
              <a:t>).</a:t>
            </a:r>
            <a:endParaRPr lang="sv-SE" sz="2000" dirty="0"/>
          </a:p>
          <a:p>
            <a:r>
              <a:rPr lang="sv-SE" sz="2000" dirty="0" smtClean="0"/>
              <a:t>3 </a:t>
            </a:r>
            <a:r>
              <a:rPr lang="sv-SE" sz="2000" dirty="0"/>
              <a:t>§ Patientnämnderna ska bidra till kvalitetsutveckling, hög patientsäkerhet och till att verksamheterna inom hälso- och sjukvården anpassas efter patienternas behov och förutsättningar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7 </a:t>
            </a:r>
            <a:r>
              <a:rPr lang="sv-SE" sz="2000" dirty="0"/>
              <a:t>§ Patientnämnderna ska </a:t>
            </a:r>
            <a:r>
              <a:rPr lang="sv-SE" sz="2000" dirty="0" smtClean="0"/>
              <a:t>årligen göra </a:t>
            </a:r>
            <a:r>
              <a:rPr lang="sv-SE" sz="2000" dirty="0"/>
              <a:t>Inspektionen för vård och omsorg (IVO) uppmärksam på förhållanden av relevans för myndighetens tillsyn</a:t>
            </a:r>
            <a:r>
              <a:rPr lang="sv-SE" sz="2400" dirty="0" smtClean="0"/>
              <a:t>.</a:t>
            </a:r>
          </a:p>
          <a:p>
            <a:pPr marL="0" indent="0">
              <a:buNone/>
            </a:pPr>
            <a:r>
              <a:rPr lang="sv-SE" sz="2400" i="1" dirty="0" smtClean="0"/>
              <a:t>Patientnämnden är en fristående </a:t>
            </a:r>
            <a:r>
              <a:rPr lang="sv-SE" sz="2400" i="1" dirty="0"/>
              <a:t>och opartisk instans </a:t>
            </a:r>
          </a:p>
          <a:p>
            <a:endParaRPr lang="sv-SE" sz="2400" dirty="0" smtClean="0"/>
          </a:p>
          <a:p>
            <a:endParaRPr lang="sv-SE" sz="2400" dirty="0" smtClean="0"/>
          </a:p>
          <a:p>
            <a:pPr marL="0" indent="0">
              <a:buNone/>
            </a:pPr>
            <a:r>
              <a:rPr lang="sv-SE" sz="2400" dirty="0"/>
              <a:t/>
            </a:r>
            <a:br>
              <a:rPr lang="sv-SE" sz="2400" dirty="0"/>
            </a:br>
            <a:endParaRPr lang="sv-SE" sz="2400" dirty="0"/>
          </a:p>
          <a:p>
            <a:endParaRPr lang="sv-SE" sz="18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83432" y="624730"/>
            <a:ext cx="9753599" cy="360039"/>
          </a:xfrm>
        </p:spPr>
        <p:txBody>
          <a:bodyPr>
            <a:noAutofit/>
          </a:bodyPr>
          <a:lstStyle/>
          <a:p>
            <a:r>
              <a:rPr lang="sv-SE" sz="3200" dirty="0"/>
              <a:t>Lag om stöd vid klagomål mot hälso-och sjukvården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6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133067" y="1484784"/>
            <a:ext cx="9747980" cy="4608512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Nämnden består </a:t>
            </a:r>
            <a:r>
              <a:rPr lang="sv-SE" dirty="0"/>
              <a:t>av </a:t>
            </a:r>
            <a:r>
              <a:rPr lang="sv-SE" dirty="0" smtClean="0"/>
              <a:t>9 </a:t>
            </a:r>
            <a:r>
              <a:rPr lang="sv-SE" dirty="0"/>
              <a:t>ledamöter + </a:t>
            </a:r>
            <a:r>
              <a:rPr lang="sv-SE" dirty="0" smtClean="0"/>
              <a:t>9 </a:t>
            </a:r>
            <a:r>
              <a:rPr lang="sv-SE" dirty="0"/>
              <a:t>ersättare, sammanträder 4 </a:t>
            </a:r>
            <a:r>
              <a:rPr lang="sv-SE" dirty="0" smtClean="0"/>
              <a:t>ggr/år</a:t>
            </a:r>
          </a:p>
          <a:p>
            <a:r>
              <a:rPr lang="sv-SE" dirty="0" smtClean="0"/>
              <a:t>Tar emot synpunkter och klagomål från patienter/anhöriga</a:t>
            </a:r>
            <a:endParaRPr lang="sv-SE" dirty="0"/>
          </a:p>
          <a:p>
            <a:r>
              <a:rPr lang="sv-SE" dirty="0" smtClean="0"/>
              <a:t>Tar fram tre </a:t>
            </a:r>
            <a:r>
              <a:rPr lang="sv-SE" dirty="0"/>
              <a:t>analysrapporter varje </a:t>
            </a:r>
            <a:r>
              <a:rPr lang="sv-SE" dirty="0" smtClean="0"/>
              <a:t>år</a:t>
            </a:r>
          </a:p>
          <a:p>
            <a:pPr lvl="1"/>
            <a:r>
              <a:rPr lang="sv-SE" dirty="0" smtClean="0"/>
              <a:t>2022</a:t>
            </a:r>
            <a:r>
              <a:rPr lang="sv-SE" dirty="0"/>
              <a:t>; Analys av klagomål som avser barn, Analysrapport akut omhändertagande, Analysrapport obstetrik och gynekologi. </a:t>
            </a:r>
            <a:r>
              <a:rPr lang="sv-SE" dirty="0" smtClean="0"/>
              <a:t>Finns </a:t>
            </a:r>
            <a:r>
              <a:rPr lang="sv-SE" dirty="0"/>
              <a:t>publicerade på </a:t>
            </a:r>
            <a:r>
              <a:rPr lang="sv-SE" dirty="0">
                <a:hlinkClick r:id="rId2"/>
              </a:rPr>
              <a:t>www.norrbotten.se/patientnamnden</a:t>
            </a:r>
            <a:endParaRPr lang="sv-SE" dirty="0"/>
          </a:p>
          <a:p>
            <a:r>
              <a:rPr lang="sv-SE" dirty="0"/>
              <a:t>Tillsätter och utbildar stödpersoner för patienter som är tvångsvårdade enligt lagen om psykiatrisk tvångsvård (LPT), lagen om rättspsykiatrisk vård (LRV) eller isoleras enligt smittskyddslagen (SmL)</a:t>
            </a:r>
          </a:p>
          <a:p>
            <a:r>
              <a:rPr lang="sv-SE" dirty="0" smtClean="0"/>
              <a:t>Anordnar utbildning och träffar för stödpersoner</a:t>
            </a:r>
          </a:p>
          <a:p>
            <a:r>
              <a:rPr lang="sv-SE" dirty="0" smtClean="0"/>
              <a:t>Informerar vårdverksamheterna samt kommunerna om Patientnämndens uppdrag</a:t>
            </a:r>
          </a:p>
          <a:p>
            <a:r>
              <a:rPr lang="sv-SE" dirty="0" smtClean="0"/>
              <a:t>Informerar patienter om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Landstingens Ömsesidiga Försäkringsbolag (LÖF</a:t>
            </a:r>
            <a:r>
              <a:rPr lang="sv-SE" dirty="0" smtClean="0"/>
              <a:t>), Inspektionen för vård och omsorg (IVO), Läkemedelsförsäkringen, Patientskadenämnden 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27448" y="730446"/>
            <a:ext cx="9753599" cy="481608"/>
          </a:xfrm>
        </p:spPr>
        <p:txBody>
          <a:bodyPr>
            <a:normAutofit/>
          </a:bodyPr>
          <a:lstStyle/>
          <a:p>
            <a:r>
              <a:rPr lang="sv-SE" sz="3200" dirty="0"/>
              <a:t>Patientnämnden Norrbotten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21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055440" y="1628800"/>
            <a:ext cx="10206979" cy="4536505"/>
          </a:xfrm>
        </p:spPr>
        <p:txBody>
          <a:bodyPr>
            <a:normAutofit fontScale="77500" lnSpcReduction="20000"/>
          </a:bodyPr>
          <a:lstStyle/>
          <a:p>
            <a:r>
              <a:rPr lang="sv-SE" sz="3100" dirty="0" smtClean="0"/>
              <a:t>Total </a:t>
            </a:r>
            <a:r>
              <a:rPr lang="sv-SE" sz="3100" dirty="0"/>
              <a:t>handläggningstid 6 </a:t>
            </a:r>
            <a:r>
              <a:rPr lang="sv-SE" sz="3100" dirty="0" smtClean="0"/>
              <a:t>veckor</a:t>
            </a:r>
          </a:p>
          <a:p>
            <a:pPr lvl="1"/>
            <a:r>
              <a:rPr lang="sv-SE" sz="2700" dirty="0" smtClean="0"/>
              <a:t>Begäran </a:t>
            </a:r>
            <a:r>
              <a:rPr lang="sv-SE" sz="2700" dirty="0"/>
              <a:t>om yttrande skickas till </a:t>
            </a:r>
            <a:r>
              <a:rPr lang="sv-SE" sz="2700" dirty="0" smtClean="0"/>
              <a:t>verksamhetschef</a:t>
            </a:r>
          </a:p>
          <a:p>
            <a:pPr lvl="1"/>
            <a:r>
              <a:rPr lang="sv-SE" sz="2700" dirty="0" smtClean="0"/>
              <a:t>Yttrandet ska </a:t>
            </a:r>
            <a:r>
              <a:rPr lang="sv-SE" sz="2700" dirty="0"/>
              <a:t>ställas till patient – inom 4 </a:t>
            </a:r>
            <a:r>
              <a:rPr lang="sv-SE" sz="2700" dirty="0" smtClean="0"/>
              <a:t>veckor </a:t>
            </a:r>
          </a:p>
          <a:p>
            <a:pPr lvl="1"/>
            <a:r>
              <a:rPr lang="sv-SE" sz="2700" dirty="0"/>
              <a:t>Återkoppling från verksamhet om angiven svarstid ej kan </a:t>
            </a:r>
            <a:r>
              <a:rPr lang="sv-SE" sz="2700" dirty="0" smtClean="0"/>
              <a:t>hållas</a:t>
            </a:r>
          </a:p>
          <a:p>
            <a:pPr lvl="1"/>
            <a:r>
              <a:rPr lang="sv-SE" sz="2700" dirty="0" smtClean="0"/>
              <a:t>Patientnämnden säkerställer att yttrandet inkommer och vidareförmedlar till patient</a:t>
            </a:r>
          </a:p>
          <a:p>
            <a:pPr marL="0" indent="0">
              <a:buNone/>
            </a:pPr>
            <a:r>
              <a:rPr lang="sv-SE" sz="3100" b="1" u="sng" dirty="0" smtClean="0"/>
              <a:t>Syfte:</a:t>
            </a:r>
            <a:endParaRPr lang="sv-SE" sz="3100" b="1" u="sng" dirty="0"/>
          </a:p>
          <a:p>
            <a:pPr marL="0" indent="0">
              <a:buNone/>
            </a:pPr>
            <a:r>
              <a:rPr lang="sv-SE" sz="3100" dirty="0" smtClean="0"/>
              <a:t>Anmälan ska ge patient svar på patients synpunkter/klagomål via yttrande från aktuell verksamhet.</a:t>
            </a:r>
          </a:p>
          <a:p>
            <a:pPr marL="0" indent="0">
              <a:buNone/>
            </a:pPr>
            <a:r>
              <a:rPr lang="sv-SE" sz="3100" dirty="0" smtClean="0"/>
              <a:t>Anmälningar och synpunkter från patient ska ge verksamheterna underlag till förbättringsarbetet.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72630" y="908720"/>
            <a:ext cx="9753599" cy="432048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>Synpunkter från patienter</a:t>
            </a:r>
            <a:br>
              <a:rPr lang="sv-SE" sz="3600" dirty="0" smtClean="0"/>
            </a:br>
            <a:r>
              <a:rPr lang="sv-SE" sz="3600" dirty="0" smtClean="0"/>
              <a:t>		</a:t>
            </a:r>
            <a:r>
              <a:rPr lang="sv-SE" sz="3600" dirty="0"/>
              <a:t/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5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217613" y="1772817"/>
            <a:ext cx="9747980" cy="3861221"/>
          </a:xfrm>
        </p:spPr>
        <p:txBody>
          <a:bodyPr>
            <a:normAutofit/>
          </a:bodyPr>
          <a:lstStyle/>
          <a:p>
            <a:r>
              <a:rPr lang="sv-SE" dirty="0" smtClean="0"/>
              <a:t>Att vara medmänniska</a:t>
            </a:r>
          </a:p>
          <a:p>
            <a:r>
              <a:rPr lang="sv-SE" dirty="0" smtClean="0"/>
              <a:t>Utföra aktiviteter tillsammans med patient </a:t>
            </a:r>
          </a:p>
          <a:p>
            <a:r>
              <a:rPr lang="sv-SE" dirty="0" smtClean="0"/>
              <a:t>Stöd till patient vid kontakt med  förvaltningsrätten</a:t>
            </a:r>
          </a:p>
          <a:p>
            <a:r>
              <a:rPr lang="sv-SE" dirty="0" smtClean="0"/>
              <a:t>Får inte delta i patientens vård</a:t>
            </a:r>
          </a:p>
          <a:p>
            <a:r>
              <a:rPr lang="sv-SE" dirty="0" smtClean="0"/>
              <a:t>Stödpersoner får en grundutbildning med tillhörande certifikat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217613" y="1219201"/>
            <a:ext cx="9753599" cy="553616"/>
          </a:xfrm>
        </p:spPr>
        <p:txBody>
          <a:bodyPr>
            <a:normAutofit/>
          </a:bodyPr>
          <a:lstStyle/>
          <a:p>
            <a:r>
              <a:rPr lang="sv-SE" sz="3200" dirty="0" smtClean="0"/>
              <a:t>Stödpersonens uppdrag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20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217613" y="1844825"/>
            <a:ext cx="9747980" cy="3789214"/>
          </a:xfrm>
        </p:spPr>
        <p:txBody>
          <a:bodyPr>
            <a:normAutofit lnSpcReduction="10000"/>
          </a:bodyPr>
          <a:lstStyle/>
          <a:p>
            <a:r>
              <a:rPr lang="sv-SE" sz="2600" dirty="0" smtClean="0"/>
              <a:t>Information riktad till kommuner, allmänheten, patientorganisationer</a:t>
            </a:r>
          </a:p>
          <a:p>
            <a:r>
              <a:rPr lang="sv-SE" sz="2600" dirty="0" smtClean="0"/>
              <a:t>Information till vårdens verksamheter</a:t>
            </a:r>
          </a:p>
          <a:p>
            <a:r>
              <a:rPr lang="sv-SE" sz="2600" dirty="0" smtClean="0"/>
              <a:t>Anpassa information till barn och unga</a:t>
            </a:r>
          </a:p>
          <a:p>
            <a:r>
              <a:rPr lang="sv-SE" sz="2600" dirty="0" smtClean="0"/>
              <a:t>Säkerställa att barnperspektivet beaktas i vår handläggning</a:t>
            </a:r>
          </a:p>
          <a:p>
            <a:r>
              <a:rPr lang="sv-SE" sz="2600" dirty="0" smtClean="0"/>
              <a:t>Enkät ”patientnöjdhet” gällande vår handläggning och vårdens svar</a:t>
            </a:r>
          </a:p>
          <a:p>
            <a:r>
              <a:rPr lang="sv-SE" sz="2600" dirty="0" smtClean="0"/>
              <a:t>Fortsatt arbete med digitalisering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3619" y="773110"/>
            <a:ext cx="9753599" cy="877887"/>
          </a:xfrm>
        </p:spPr>
        <p:txBody>
          <a:bodyPr/>
          <a:lstStyle/>
          <a:p>
            <a:r>
              <a:rPr lang="sv-SE" dirty="0" smtClean="0"/>
              <a:t>I fokus under 2023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1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Behov av förbättringsarbete uppmärksammas</a:t>
            </a:r>
          </a:p>
          <a:p>
            <a:r>
              <a:rPr lang="sv-SE" dirty="0"/>
              <a:t>Justerade rutiner</a:t>
            </a:r>
          </a:p>
          <a:p>
            <a:r>
              <a:rPr lang="sv-SE" dirty="0"/>
              <a:t>Översyn av bemanning</a:t>
            </a:r>
          </a:p>
          <a:p>
            <a:r>
              <a:rPr lang="sv-SE" dirty="0"/>
              <a:t>Förtydligande av information till </a:t>
            </a:r>
            <a:r>
              <a:rPr lang="sv-SE" dirty="0" smtClean="0"/>
              <a:t>patient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Patientsynpunkter leder till förbättring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217613" y="2204865"/>
            <a:ext cx="9747980" cy="3429174"/>
          </a:xfrm>
        </p:spPr>
        <p:txBody>
          <a:bodyPr/>
          <a:lstStyle/>
          <a:p>
            <a:endParaRPr lang="sv-SE" dirty="0" smtClean="0"/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https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api.screen9.com/preview/WjHBr8ICkTI6YNyOZWY10ryEEbSlX81ZAb3MFHRz-eKSQLXySFZOJMG-cXNmx_ZU</a:t>
            </a:r>
            <a:r>
              <a:rPr lang="sv-SE" dirty="0" smtClean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217613" y="1219201"/>
            <a:ext cx="9753599" cy="112968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Patientnämndens informationsfilm </a:t>
            </a:r>
            <a:endParaRPr lang="sv-SE" sz="3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jus-bakgrund">
  <a:themeElements>
    <a:clrScheme name="Anpassat 7">
      <a:dk1>
        <a:srgbClr val="242424"/>
      </a:dk1>
      <a:lt1>
        <a:srgbClr val="FFFFFF"/>
      </a:lt1>
      <a:dk2>
        <a:srgbClr val="141F69"/>
      </a:dk2>
      <a:lt2>
        <a:srgbClr val="FFFFFF"/>
      </a:lt2>
      <a:accent1>
        <a:srgbClr val="141F69"/>
      </a:accent1>
      <a:accent2>
        <a:srgbClr val="00ABE1"/>
      </a:accent2>
      <a:accent3>
        <a:srgbClr val="FE6426"/>
      </a:accent3>
      <a:accent4>
        <a:srgbClr val="FFFFFF"/>
      </a:accent4>
      <a:accent5>
        <a:srgbClr val="FFFFFF"/>
      </a:accent5>
      <a:accent6>
        <a:srgbClr val="FFFFFF"/>
      </a:accent6>
      <a:hlink>
        <a:srgbClr val="3FB7FE"/>
      </a:hlink>
      <a:folHlink>
        <a:srgbClr val="C490AA"/>
      </a:folHlink>
    </a:clrScheme>
    <a:fontScheme name="Anpassat 2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848953E-FC6B-4369-8C02-FC03E5BB9E0F}" vid="{5C6709FC-B5B2-4200-9193-C1C68836758E}"/>
    </a:ext>
  </a:extLst>
</a:theme>
</file>

<file path=ppt/theme/theme2.xml><?xml version="1.0" encoding="utf-8"?>
<a:theme xmlns:a="http://schemas.openxmlformats.org/drawingml/2006/main" name="Mörk-bakgrund">
  <a:themeElements>
    <a:clrScheme name="Anpassat 7">
      <a:dk1>
        <a:srgbClr val="242424"/>
      </a:dk1>
      <a:lt1>
        <a:srgbClr val="FFFFFF"/>
      </a:lt1>
      <a:dk2>
        <a:srgbClr val="141F69"/>
      </a:dk2>
      <a:lt2>
        <a:srgbClr val="FFFFFF"/>
      </a:lt2>
      <a:accent1>
        <a:srgbClr val="141F69"/>
      </a:accent1>
      <a:accent2>
        <a:srgbClr val="00ABE1"/>
      </a:accent2>
      <a:accent3>
        <a:srgbClr val="FE6426"/>
      </a:accent3>
      <a:accent4>
        <a:srgbClr val="FFFFFF"/>
      </a:accent4>
      <a:accent5>
        <a:srgbClr val="FFFFFF"/>
      </a:accent5>
      <a:accent6>
        <a:srgbClr val="FFFFFF"/>
      </a:accent6>
      <a:hlink>
        <a:srgbClr val="3FB7FE"/>
      </a:hlink>
      <a:folHlink>
        <a:srgbClr val="C490AA"/>
      </a:folHlink>
    </a:clrScheme>
    <a:fontScheme name="Anpassat 2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848953E-FC6B-4369-8C02-FC03E5BB9E0F}" vid="{BB5CC104-9630-4095-A3B2-5FCB4E4E1F0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38065670135242ccc7b4bd0893aa0943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f82f40d26f4026e890d49a7589b54cc0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2023-04-25T22:00:00+00:00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ARBGRP751-1577726852-137</NLLDocumentIDValue>
    <NLLThinningTime xmlns="http://schemas.microsoft.com/sharepoint/v3">2026-04-25T22:00:00+00:00</NLLThinningTime>
    <NLLPublishDateQuickpart xmlns="http://schemas.microsoft.com/sharepoint/v3">2023-04-26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Johanna Widgren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Johanna Widgren</AnsvarigQuickpart>
    <NLLEstablishedBy xmlns="http://schemas.microsoft.com/sharepoint/v3">
      <UserInfo>
        <DisplayName>Johanna Widgren</DisplayName>
        <AccountId>1564</AccountId>
        <AccountType/>
      </UserInfo>
    </NLLEstablishedBy>
    <NLLStakeholderTaxHTField0 xmlns="http://schemas.microsoft.com/sharepoint/v3">
      <Terms xmlns="http://schemas.microsoft.com/office/infopath/2007/PartnerControls"/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1.0</NLLVersion>
    <NLLInformationclass xmlns="http://schemas.microsoft.com/sharepoint/v3">Publik</NLLInformationclass>
    <NLLModifiedBy xmlns="http://schemas.microsoft.com/sharepoint/v3">Johanna Widgren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Utbildning förtroendevalda</TermName>
          <TermId xmlns="http://schemas.microsoft.com/office/infopath/2007/PartnerControls">d5a26273-7617-43ab-a87e-bcd814501755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</TermName>
          <TermId xmlns="http://schemas.microsoft.com/office/infopath/2007/PartnerControls">62465650-aada-403d-9485-0b35e331e001</TermId>
        </TermInfo>
        <TermInfo xmlns="http://schemas.microsoft.com/office/infopath/2007/PartnerControls">
          <TermName xmlns="http://schemas.microsoft.com/office/infopath/2007/PartnerControls">Utbildning förtroendevalda</TermName>
          <TermId xmlns="http://schemas.microsoft.com/office/infopath/2007/PartnerControls">d5a26273-7617-43ab-a87e-bcd814501755</TermId>
        </TermInfo>
      </Terms>
    </TaxKeywordTaxHTField>
    <_dlc_DocId xmlns="c7918ce9-5289-4a18-805d-4141408e948c">ARBGRP751-1577726852-137</_dlc_DocId>
    <_dlc_DocIdUrl xmlns="c7918ce9-5289-4a18-805d-4141408e948c">
      <Url>http://spportal.extvis.local/process/administrativ/_layouts/15/DocIdRedir.aspx?ID=ARBGRP751-1577726852-137</Url>
      <Description>ARBGRP751-1577726852-137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2026-05-25T22:00:00+00:00</_dlc_ExpireDate>
    <VIS_DocumentId xmlns="e1dec489-f745-4ed5-9c00-958a11aea6df">
      <Url>https://samarbeta.nll.se/producentplats/utbildningfortroendevalda/_layouts/15/DocIdRedir.aspx?ID=ARBGRP751-1577726852-137</Url>
      <Description>ARBGRP751-1577726852-137</Description>
    </VIS_DocumentId>
    <VISResponsible xmlns="e1dec489-f745-4ed5-9c00-958a11aea6df">
      <UserInfo>
        <DisplayName>Johanna Widgren</DisplayName>
        <AccountId>1564</AccountId>
        <AccountType/>
      </UserInfo>
    </VISResponsible>
    <DocumentStatus xmlns="e1dec489-f745-4ed5-9c00-958a11aea6df">
      <Url>https://samarbeta.nll.se/producentplats/utbildningfortroendevalda/_layouts/15/wrkstat.aspx?List=e174db17-060a-40d8-8f9c-85be6e684895&amp;WorkflowInstanceName=f5080ab4-6bdf-4985-9f4e-393e432c52bd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8FD958-F4F4-4EA6-956A-DAF85195AA54}"/>
</file>

<file path=customXml/itemProps2.xml><?xml version="1.0" encoding="utf-8"?>
<ds:datastoreItem xmlns:ds="http://schemas.openxmlformats.org/officeDocument/2006/customXml" ds:itemID="{BA4D3A7E-09B3-49B9-912E-0E805F9BF469}"/>
</file>

<file path=customXml/itemProps3.xml><?xml version="1.0" encoding="utf-8"?>
<ds:datastoreItem xmlns:ds="http://schemas.openxmlformats.org/officeDocument/2006/customXml" ds:itemID="{D93651E6-B1AB-4CFB-8937-693138350C79}"/>
</file>

<file path=customXml/itemProps4.xml><?xml version="1.0" encoding="utf-8"?>
<ds:datastoreItem xmlns:ds="http://schemas.openxmlformats.org/officeDocument/2006/customXml" ds:itemID="{514FD6AB-6823-4753-8758-8DA2A6093F99}">
  <ds:schemaRefs>
    <ds:schemaRef ds:uri="http://purl.org/dc/elements/1.1/"/>
    <ds:schemaRef ds:uri="http://schemas.microsoft.com/office/2006/metadata/properties"/>
    <ds:schemaRef ds:uri="http://schemas.microsoft.com/sharepoint/v3"/>
    <ds:schemaRef ds:uri="b047924c-7def-4cc5-95d2-c476e39574e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416756E-E3FE-4E44-8ECA-03E012FB30CE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 Vit Blå</Template>
  <TotalTime>5408</TotalTime>
  <Words>443</Words>
  <Application>Microsoft Office PowerPoint</Application>
  <PresentationFormat>Bredbild</PresentationFormat>
  <Paragraphs>78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Calibri</vt:lpstr>
      <vt:lpstr>Source Sans Pro</vt:lpstr>
      <vt:lpstr>Source Sans Pro Black</vt:lpstr>
      <vt:lpstr>Ljus-bakgrund</vt:lpstr>
      <vt:lpstr>Mörk-bakgrund</vt:lpstr>
      <vt:lpstr>Office-tema</vt:lpstr>
      <vt:lpstr>PowerPoint-presentation</vt:lpstr>
      <vt:lpstr>PowerPoint-presentation</vt:lpstr>
      <vt:lpstr>Lag om stöd vid klagomål mot hälso-och sjukvården</vt:lpstr>
      <vt:lpstr>Patientnämnden Norrbotten</vt:lpstr>
      <vt:lpstr>Synpunkter från patienter    </vt:lpstr>
      <vt:lpstr>Stödpersonens uppdrag</vt:lpstr>
      <vt:lpstr>I fokus under 2023</vt:lpstr>
      <vt:lpstr>Patientsynpunkter leder till förbättring</vt:lpstr>
      <vt:lpstr>Patientnämndens informationsfilm 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du använder mallen</dc:title>
  <dc:creator>Maria Sjöberg</dc:creator>
  <cp:keywords>2023; Utbildning förtroendevalda</cp:keywords>
  <cp:lastModifiedBy>Johanna Pyyny</cp:lastModifiedBy>
  <cp:revision>98</cp:revision>
  <cp:lastPrinted>2023-03-02T13:31:59Z</cp:lastPrinted>
  <dcterms:created xsi:type="dcterms:W3CDTF">2023-01-30T09:26:25Z</dcterms:created>
  <dcterms:modified xsi:type="dcterms:W3CDTF">2023-04-21T08:37:36Z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9674;#2023|62465650-aada-403d-9485-0b35e331e001;#11125;#Utbildning förtroendevalda|d5a26273-7617-43ab-a87e-bcd814501755</vt:lpwstr>
  </property>
  <property fmtid="{D5CDD505-2E9C-101B-9397-08002B2CF9AE}" pid="4" name="CareActionCodeSurgical">
    <vt:lpwstr/>
  </property>
  <property fmtid="{D5CDD505-2E9C-101B-9397-08002B2CF9AE}" pid="5" name="NLLProducerPlace">
    <vt:lpwstr>7898;#Utbildning förtroendevalda|d5a26273-7617-43ab-a87e-bcd814501755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/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Godkänn dokument(1)">
    <vt:lpwstr>, </vt:lpwstr>
  </property>
  <property fmtid="{D5CDD505-2E9C-101B-9397-08002B2CF9AE}" pid="16" name="NLLPublishedTemplate">
    <vt:lpwstr/>
  </property>
  <property fmtid="{D5CDD505-2E9C-101B-9397-08002B2CF9AE}" pid="17" name="NLLWFComment">
    <vt:lpwstr/>
  </property>
  <property fmtid="{D5CDD505-2E9C-101B-9397-08002B2CF9AE}" pid="18" name="NLLPTCName">
    <vt:lpwstr/>
  </property>
  <property fmtid="{D5CDD505-2E9C-101B-9397-08002B2CF9AE}" pid="19" name="SpecialtyTaxHTField0">
    <vt:lpwstr/>
  </property>
  <property fmtid="{D5CDD505-2E9C-101B-9397-08002B2CF9AE}" pid="20" name="CareActionCodeNonSurgical">
    <vt:lpwstr/>
  </property>
  <property fmtid="{D5CDD505-2E9C-101B-9397-08002B2CF9AE}" pid="21" name="AnalysisNameTaxHTField0">
    <vt:lpwstr/>
  </property>
  <property fmtid="{D5CDD505-2E9C-101B-9397-08002B2CF9AE}" pid="22" name="Specialty">
    <vt:lpwstr/>
  </property>
  <property fmtid="{D5CDD505-2E9C-101B-9397-08002B2CF9AE}" pid="23" name="NLLProjectUrl">
    <vt:lpwstr/>
  </property>
  <property fmtid="{D5CDD505-2E9C-101B-9397-08002B2CF9AE}" pid="24" name="NLLSteeringGroup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CareActionCodeSurgicalTaxHTField0">
    <vt:lpwstr/>
  </property>
  <property fmtid="{D5CDD505-2E9C-101B-9397-08002B2CF9AE}" pid="28" name="PharmaceuticalCodeTaxHTField0">
    <vt:lpwstr/>
  </property>
  <property fmtid="{D5CDD505-2E9C-101B-9397-08002B2CF9AE}" pid="29" name="Granska dokument(1)">
    <vt:lpwstr>, </vt:lpwstr>
  </property>
  <property fmtid="{D5CDD505-2E9C-101B-9397-08002B2CF9AE}" pid="30" name="NLLProjectLeader">
    <vt:lpwstr/>
  </property>
  <property fmtid="{D5CDD505-2E9C-101B-9397-08002B2CF9AE}" pid="31" name="NLLDecisionLevelManagedTaxHTField0">
    <vt:lpwstr/>
  </property>
  <property fmtid="{D5CDD505-2E9C-101B-9397-08002B2CF9AE}" pid="33" name="NLLDefaultTemplate">
    <vt:lpwstr/>
  </property>
  <property fmtid="{D5CDD505-2E9C-101B-9397-08002B2CF9AE}" pid="34" name="NLLProjectVisitor">
    <vt:lpwstr/>
  </property>
  <property fmtid="{D5CDD505-2E9C-101B-9397-08002B2CF9AE}" pid="35" name="NLLApprovedBy">
    <vt:lpwstr/>
  </property>
  <property fmtid="{D5CDD505-2E9C-101B-9397-08002B2CF9AE}" pid="36" name="NLLDecisionLevelManaged">
    <vt:lpwstr/>
  </property>
  <property fmtid="{D5CDD505-2E9C-101B-9397-08002B2CF9AE}" pid="37" name="CompulsoryAction">
    <vt:lpwstr/>
  </property>
  <property fmtid="{D5CDD505-2E9C-101B-9397-08002B2CF9AE}" pid="38" name="NLLProjectDivisionTaxHTField0">
    <vt:lpwstr/>
  </property>
  <property fmtid="{D5CDD505-2E9C-101B-9397-08002B2CF9AE}" pid="39" name="ICD10CodeTaxHTField0">
    <vt:lpwstr/>
  </property>
  <property fmtid="{D5CDD505-2E9C-101B-9397-08002B2CF9AE}" pid="40" name="Godkänn dokument">
    <vt:lpwstr>, </vt:lpwstr>
  </property>
  <property fmtid="{D5CDD505-2E9C-101B-9397-08002B2CF9AE}" pid="41" name="NLLProjectOwner">
    <vt:lpwstr/>
  </property>
  <property fmtid="{D5CDD505-2E9C-101B-9397-08002B2CF9AE}" pid="42" name="NPUCodeTaxHTField0">
    <vt:lpwstr/>
  </property>
  <property fmtid="{D5CDD505-2E9C-101B-9397-08002B2CF9AE}" pid="43" name="NLLTemplateFolderDescription">
    <vt:lpwstr/>
  </property>
  <property fmtid="{D5CDD505-2E9C-101B-9397-08002B2CF9AE}" pid="44" name="TLVCodeAction">
    <vt:lpwstr/>
  </property>
  <property fmtid="{D5CDD505-2E9C-101B-9397-08002B2CF9AE}" pid="45" name="RadiologicalCode">
    <vt:lpwstr/>
  </property>
  <property fmtid="{D5CDD505-2E9C-101B-9397-08002B2CF9AE}" pid="46" name="References">
    <vt:lpwstr/>
  </property>
  <property fmtid="{D5CDD505-2E9C-101B-9397-08002B2CF9AE}" pid="47" name="prdProcess">
    <vt:lpwstr/>
  </property>
  <property fmtid="{D5CDD505-2E9C-101B-9397-08002B2CF9AE}" pid="48" name="NLLProjectOrderStatus">
    <vt:lpwstr/>
  </property>
  <property fmtid="{D5CDD505-2E9C-101B-9397-08002B2CF9AE}" pid="49" name="NLLReferenceGroup">
    <vt:lpwstr/>
  </property>
  <property fmtid="{D5CDD505-2E9C-101B-9397-08002B2CF9AE}" pid="50" name="TLVCodeDiagnosis">
    <vt:lpwstr/>
  </property>
  <property fmtid="{D5CDD505-2E9C-101B-9397-08002B2CF9AE}" pid="51" name="PharmaceuticalCode">
    <vt:lpwstr/>
  </property>
  <property fmtid="{D5CDD505-2E9C-101B-9397-08002B2CF9AE}" pid="52" name="NLLInitiationDate">
    <vt:lpwstr/>
  </property>
  <property fmtid="{D5CDD505-2E9C-101B-9397-08002B2CF9AE}" pid="54" name="ReferencesTaxHTField0">
    <vt:lpwstr/>
  </property>
  <property fmtid="{D5CDD505-2E9C-101B-9397-08002B2CF9AE}" pid="55" name="NLLWindingUpDate">
    <vt:lpwstr/>
  </property>
  <property fmtid="{D5CDD505-2E9C-101B-9397-08002B2CF9AE}" pid="56" name="TLVCodeActionTaxHTField0">
    <vt:lpwstr/>
  </property>
  <property fmtid="{D5CDD505-2E9C-101B-9397-08002B2CF9AE}" pid="57" name="NLLProjectNr">
    <vt:lpwstr/>
  </property>
  <property fmtid="{D5CDD505-2E9C-101B-9397-08002B2CF9AE}" pid="58" name="Granska dokument">
    <vt:lpwstr>, </vt:lpwstr>
  </property>
  <property fmtid="{D5CDD505-2E9C-101B-9397-08002B2CF9AE}" pid="59" name="NLLProjectTypeTaxHTField0">
    <vt:lpwstr/>
  </property>
  <property fmtid="{D5CDD505-2E9C-101B-9397-08002B2CF9AE}" pid="60" name="NLLPTCProcessTeam">
    <vt:lpwstr/>
  </property>
  <property fmtid="{D5CDD505-2E9C-101B-9397-08002B2CF9AE}" pid="61" name="RadiologicalCodeTaxHTField0">
    <vt:lpwstr/>
  </property>
  <property fmtid="{D5CDD505-2E9C-101B-9397-08002B2CF9AE}" pid="62" name="NLLImplementationDate">
    <vt:lpwstr/>
  </property>
  <property fmtid="{D5CDD505-2E9C-101B-9397-08002B2CF9AE}" pid="63" name="NLLProjectDivision">
    <vt:lpwstr/>
  </property>
  <property fmtid="{D5CDD505-2E9C-101B-9397-08002B2CF9AE}" pid="64" name="PsychiatricCode">
    <vt:lpwstr/>
  </property>
  <property fmtid="{D5CDD505-2E9C-101B-9397-08002B2CF9AE}" pid="65" name="Publicera dokument">
    <vt:lpwstr>, </vt:lpwstr>
  </property>
  <property fmtid="{D5CDD505-2E9C-101B-9397-08002B2CF9AE}" pid="66" name="NLLProjectType">
    <vt:lpwstr/>
  </property>
  <property fmtid="{D5CDD505-2E9C-101B-9397-08002B2CF9AE}" pid="67" name="AnalysisName">
    <vt:lpwstr/>
  </property>
  <property fmtid="{D5CDD505-2E9C-101B-9397-08002B2CF9AE}" pid="68" name="NLLMtptCodeTaxHTField0">
    <vt:lpwstr/>
  </property>
  <property fmtid="{D5CDD505-2E9C-101B-9397-08002B2CF9AE}" pid="69" name="NLLLatestProjectTrackingDate">
    <vt:lpwstr/>
  </property>
  <property fmtid="{D5CDD505-2E9C-101B-9397-08002B2CF9AE}" pid="70" name="NLLDocumentType">
    <vt:lpwstr>1021;#Presentation|981e6eac-a633-4de2-91a2-d5e48e1c0d00</vt:lpwstr>
  </property>
  <property fmtid="{D5CDD505-2E9C-101B-9397-08002B2CF9AE}" pid="71" name="NLLProjectTypeText">
    <vt:lpwstr/>
  </property>
  <property fmtid="{D5CDD505-2E9C-101B-9397-08002B2CF9AE}" pid="72" name="NLLEstablishingDate">
    <vt:lpwstr/>
  </property>
  <property fmtid="{D5CDD505-2E9C-101B-9397-08002B2CF9AE}" pid="73" name="NLLProjectMember">
    <vt:lpwstr/>
  </property>
  <property fmtid="{D5CDD505-2E9C-101B-9397-08002B2CF9AE}" pid="74" name="NLLProcessTeamLookup">
    <vt:lpwstr/>
  </property>
  <property fmtid="{D5CDD505-2E9C-101B-9397-08002B2CF9AE}" pid="75" name="CareActionCodeNonSurgicalTaxHTField0">
    <vt:lpwstr/>
  </property>
  <property fmtid="{D5CDD505-2E9C-101B-9397-08002B2CF9AE}" pid="76" name="CompulsoryActionTaxHTField0">
    <vt:lpwstr/>
  </property>
  <property fmtid="{D5CDD505-2E9C-101B-9397-08002B2CF9AE}" pid="77" name="NLLMeetingType">
    <vt:lpwstr/>
  </property>
  <property fmtid="{D5CDD505-2E9C-101B-9397-08002B2CF9AE}" pid="78" name="NLLProjectLeaderDiv">
    <vt:lpwstr/>
  </property>
  <property fmtid="{D5CDD505-2E9C-101B-9397-08002B2CF9AE}" pid="79" name="NLLProjectName">
    <vt:lpwstr/>
  </property>
  <property fmtid="{D5CDD505-2E9C-101B-9397-08002B2CF9AE}" pid="80" name="NLLMtptCode">
    <vt:lpwstr/>
  </property>
  <property fmtid="{D5CDD505-2E9C-101B-9397-08002B2CF9AE}" pid="81" name="ICD10Code">
    <vt:lpwstr/>
  </property>
  <property fmtid="{D5CDD505-2E9C-101B-9397-08002B2CF9AE}" pid="82" name="NLLProjectStatus">
    <vt:lpwstr/>
  </property>
  <property fmtid="{D5CDD505-2E9C-101B-9397-08002B2CF9AE}" pid="83" name="_dlc_policyId">
    <vt:lpwstr>0x010100D7963E0E5B7A40E5AEA07389401D709F007B1238BBD93543428C20870054E92DBF|1214505165</vt:lpwstr>
  </property>
  <property fmtid="{D5CDD505-2E9C-101B-9397-08002B2CF9AE}" pid="84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5" name="_dlc_DocIdItemGuid">
    <vt:lpwstr>f7a3673c-efba-44d2-ad5e-389aee351275</vt:lpwstr>
  </property>
  <property fmtid="{D5CDD505-2E9C-101B-9397-08002B2CF9AE}" pid="86" name="TaxCatchAll">
    <vt:lpwstr>1021;#Presentation|981e6eac-a633-4de2-91a2-d5e48e1c0d00;#7898;#Utbildning förtroendevalda|d5a26273-7617-43ab-a87e-bcd814501755;#11125;#Utbildning förtroendevalda;#9674;#2023</vt:lpwstr>
  </property>
  <property fmtid="{D5CDD505-2E9C-101B-9397-08002B2CF9AE}" pid="88" name="_dlc_ItemStageId">
    <vt:lpwstr/>
  </property>
  <property fmtid="{D5CDD505-2E9C-101B-9397-08002B2CF9AE}" pid="90" name="Order">
    <vt:r8>2537600</vt:r8>
  </property>
  <property fmtid="{D5CDD505-2E9C-101B-9397-08002B2CF9AE}" pid="91" name="xd_ProgID">
    <vt:lpwstr/>
  </property>
  <property fmtid="{D5CDD505-2E9C-101B-9397-08002B2CF9AE}" pid="92" name="_SourceUrl">
    <vt:lpwstr/>
  </property>
  <property fmtid="{D5CDD505-2E9C-101B-9397-08002B2CF9AE}" pid="93" name="_SharedFileIndex">
    <vt:lpwstr/>
  </property>
  <property fmtid="{D5CDD505-2E9C-101B-9397-08002B2CF9AE}" pid="94" name="TemplateUrl">
    <vt:lpwstr/>
  </property>
  <property fmtid="{D5CDD505-2E9C-101B-9397-08002B2CF9AE}" pid="96" name="NLLDecisionLevelGoverning">
    <vt:lpwstr/>
  </property>
  <property fmtid="{D5CDD505-2E9C-101B-9397-08002B2CF9AE}" pid="97" name="NLLFactOwner">
    <vt:lpwstr/>
  </property>
  <property fmtid="{D5CDD505-2E9C-101B-9397-08002B2CF9AE}" pid="98" name="NLLFactOwnerText">
    <vt:lpwstr/>
  </property>
  <property fmtid="{D5CDD505-2E9C-101B-9397-08002B2CF9AE}" pid="99" name="xd_Signature">
    <vt:bool>false</vt:bool>
  </property>
  <property fmtid="{D5CDD505-2E9C-101B-9397-08002B2CF9AE}" pid="100" name="NLLDecisionLevel">
    <vt:lpwstr/>
  </property>
  <property fmtid="{D5CDD505-2E9C-101B-9397-08002B2CF9AE}" pid="101" name="NLLPTCProcessLeader">
    <vt:lpwstr/>
  </property>
  <property fmtid="{D5CDD505-2E9C-101B-9397-08002B2CF9AE}" pid="103" name="NLLPTCVISEditor">
    <vt:lpwstr/>
  </property>
</Properties>
</file>